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63" r:id="rId2"/>
    <p:sldId id="290" r:id="rId3"/>
    <p:sldId id="270" r:id="rId4"/>
    <p:sldId id="291" r:id="rId5"/>
    <p:sldId id="269" r:id="rId6"/>
    <p:sldId id="292" r:id="rId7"/>
    <p:sldId id="266" r:id="rId8"/>
    <p:sldId id="293" r:id="rId9"/>
    <p:sldId id="29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1" i="0" u="none" strike="noStrike" cap="none" spc="0" normalizeH="0" baseline="88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9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381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381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EBE5E2"/>
          </a:solidFill>
        </a:fill>
      </a:tcStyle>
    </a:wholeTbl>
    <a:band2H>
      <a:tcTxStyle/>
      <a:tcStyle>
        <a:tcBdr/>
        <a:fill>
          <a:solidFill>
            <a:srgbClr val="F5F2F1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381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381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CAD6CB"/>
          </a:solidFill>
        </a:fill>
      </a:tcStyle>
    </a:wholeTbl>
    <a:band2H>
      <a:tcTxStyle/>
      <a:tcStyle>
        <a:tcBdr/>
        <a:fill>
          <a:solidFill>
            <a:srgbClr val="E6ECE7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381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381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818A93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18A93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CFD0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381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381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818A93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solidFill>
            <a:srgbClr val="818A93">
              <a:alpha val="20000"/>
            </a:srgbClr>
          </a:solidFill>
        </a:fill>
      </a:tcStyle>
    </a:firstCol>
    <a:la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50800" cap="flat">
              <a:solidFill>
                <a:srgbClr val="818A93"/>
              </a:solidFill>
              <a:prstDash val="solid"/>
              <a:round/>
            </a:ln>
          </a:top>
          <a:bottom>
            <a:ln w="127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818A93"/>
        </a:fontRef>
        <a:srgbClr val="818A93"/>
      </a:tcTxStyle>
      <a:tcStyle>
        <a:tcBdr>
          <a:left>
            <a:ln w="12700" cap="flat">
              <a:solidFill>
                <a:srgbClr val="818A93"/>
              </a:solidFill>
              <a:prstDash val="solid"/>
              <a:round/>
            </a:ln>
          </a:left>
          <a:right>
            <a:ln w="12700" cap="flat">
              <a:solidFill>
                <a:srgbClr val="818A93"/>
              </a:solidFill>
              <a:prstDash val="solid"/>
              <a:round/>
            </a:ln>
          </a:right>
          <a:top>
            <a:ln w="12700" cap="flat">
              <a:solidFill>
                <a:srgbClr val="818A93"/>
              </a:solidFill>
              <a:prstDash val="solid"/>
              <a:round/>
            </a:ln>
          </a:top>
          <a:bottom>
            <a:ln w="25400" cap="flat">
              <a:solidFill>
                <a:srgbClr val="818A93"/>
              </a:solidFill>
              <a:prstDash val="solid"/>
              <a:round/>
            </a:ln>
          </a:bottom>
          <a:insideH>
            <a:ln w="12700" cap="flat">
              <a:solidFill>
                <a:srgbClr val="818A93"/>
              </a:solidFill>
              <a:prstDash val="solid"/>
              <a:round/>
            </a:ln>
          </a:insideH>
          <a:insideV>
            <a:ln w="12700" cap="flat">
              <a:solidFill>
                <a:srgbClr val="818A93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979"/>
    <p:restoredTop sz="75901"/>
  </p:normalViewPr>
  <p:slideViewPr>
    <p:cSldViewPr snapToGrid="0" snapToObjects="1">
      <p:cViewPr varScale="1">
        <p:scale>
          <a:sx n="43" d="100"/>
          <a:sy n="43" d="100"/>
        </p:scale>
        <p:origin x="29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3.jpe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Shape 18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6999"/>
      </a:lnSpc>
      <a:defRPr sz="2200" b="0" i="0">
        <a:latin typeface="Microsoft YaHei" panose="020B0503020204020204" pitchFamily="34" charset="-122"/>
        <a:ea typeface="+mn-ea"/>
        <a:cs typeface="Open Sans" panose="020B0606030504020204" pitchFamily="34" charset="0"/>
        <a:sym typeface="Helvetica Neue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https://</a:t>
            </a:r>
            <a:r>
              <a:rPr kumimoji="1" lang="en" altLang="zh-CN" dirty="0" err="1"/>
              <a:t>mp.weixin.qq.com</a:t>
            </a:r>
            <a:r>
              <a:rPr kumimoji="1" lang="en" altLang="zh-CN" dirty="0"/>
              <a:t>/s/Gf2xkyjFBXZDxmtWz0J8vw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1484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Docker</a:t>
            </a:r>
            <a:r>
              <a:rPr lang="zh-CN" altLang="en-US" dirty="0"/>
              <a:t>镜像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就是一个</a:t>
            </a:r>
            <a:r>
              <a:rPr lang="en" altLang="zh-CN" dirty="0"/>
              <a:t>Linux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的文件系统</a:t>
            </a:r>
            <a:r>
              <a:rPr lang="en-US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(</a:t>
            </a:r>
            <a:r>
              <a:rPr lang="en" altLang="zh-CN" dirty="0"/>
              <a:t>Root </a:t>
            </a:r>
            <a:r>
              <a:rPr lang="en" altLang="zh-CN" dirty="0" err="1"/>
              <a:t>FileSystem</a:t>
            </a:r>
            <a:r>
              <a:rPr lang="en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)</a:t>
            </a:r>
            <a:r>
              <a:rPr lang="zh-CN" altLang="e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，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这个文件系统里面包含可以运行在</a:t>
            </a:r>
            <a:r>
              <a:rPr lang="en" altLang="zh-CN" dirty="0"/>
              <a:t>Linux</a:t>
            </a:r>
            <a:r>
              <a:rPr lang="zh-CN" altLang="en-US" dirty="0"/>
              <a:t>内核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的程序以及相应的数据</a:t>
            </a:r>
            <a:endParaRPr lang="en-US" altLang="zh-CN" sz="2200" b="0" i="0" dirty="0">
              <a:effectLst/>
              <a:latin typeface="Microsoft YaHei" panose="020B0503020204020204" pitchFamily="34" charset="-122"/>
              <a:ea typeface="+mn-ea"/>
              <a:cs typeface="Open Sans" panose="020B0606030504020204" pitchFamily="34" charset="0"/>
              <a:sym typeface="Helvetica Neue"/>
            </a:endParaRPr>
          </a:p>
          <a:p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容器是通过镜像来创建的，所以必须先有镜像才能创建容器，而生成的容器是一个独立于宿主机的隔离进程，并且有属于容器自己的网络和命名空间。本质上就是一个运行在一个虚拟的系统</a:t>
            </a:r>
            <a:r>
              <a:rPr lang="en-US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(</a:t>
            </a:r>
            <a:r>
              <a:rPr lang="en-US" altLang="zh-CN" sz="2200" b="0" i="0" dirty="0" err="1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linux</a:t>
            </a:r>
            <a:r>
              <a:rPr lang="en-US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)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上面的进程</a:t>
            </a:r>
            <a:r>
              <a:rPr lang="en-US" altLang="zh-CN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 </a:t>
            </a:r>
            <a:r>
              <a:rPr lang="zh-CN" altLang="en-US" sz="2200" b="0" i="0" dirty="0">
                <a:effectLst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rPr>
              <a:t>隔离于主机</a:t>
            </a:r>
            <a:endParaRPr lang="en-US" altLang="zh-CN" sz="2200" b="0" i="0" dirty="0">
              <a:effectLst/>
              <a:latin typeface="Microsoft YaHei" panose="020B0503020204020204" pitchFamily="34" charset="-122"/>
              <a:ea typeface="+mn-ea"/>
              <a:cs typeface="Open Sans" panose="020B0606030504020204" pitchFamily="34" charset="0"/>
              <a:sym typeface="Helvetica Neue"/>
            </a:endParaRPr>
          </a:p>
          <a:p>
            <a:r>
              <a:rPr kumimoji="1" lang="zh-CN" altLang="en-US" sz="2200" b="0" i="0" dirty="0">
                <a:effectLst/>
                <a:latin typeface="Microsoft YaHei" panose="020B0503020204020204" pitchFamily="34" charset="-122"/>
                <a:ea typeface="+mn-ea"/>
                <a:sym typeface="Helvetica Neue"/>
              </a:rPr>
              <a:t>仓库则是存放镜像的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5978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2572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直接起一个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进程</a:t>
            </a:r>
            <a:endParaRPr kumimoji="1" lang="en-US" altLang="zh-CN" dirty="0"/>
          </a:p>
          <a:p>
            <a:r>
              <a:rPr kumimoji="1" lang="en-US" altLang="zh-CN" dirty="0" err="1"/>
              <a:t>Dockerfile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ps</a:t>
            </a:r>
            <a:r>
              <a:rPr kumimoji="1" lang="en-US" altLang="zh-CN" dirty="0"/>
              <a:t> –</a:t>
            </a:r>
            <a:r>
              <a:rPr kumimoji="1" lang="en-US" altLang="zh-CN" dirty="0" err="1"/>
              <a:t>ef</a:t>
            </a:r>
            <a:r>
              <a:rPr kumimoji="1" lang="en-US" altLang="zh-CN" dirty="0"/>
              <a:t> docker build docker run docker push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59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直接起一个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进程</a:t>
            </a:r>
            <a:endParaRPr kumimoji="1" lang="en-US" altLang="zh-CN" dirty="0"/>
          </a:p>
          <a:p>
            <a:r>
              <a:rPr kumimoji="1" lang="en-US" altLang="zh-CN" dirty="0" err="1"/>
              <a:t>Dockerfile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ps</a:t>
            </a:r>
            <a:r>
              <a:rPr kumimoji="1" lang="en-US" altLang="zh-CN" dirty="0"/>
              <a:t> –</a:t>
            </a:r>
            <a:r>
              <a:rPr kumimoji="1" lang="en-US" altLang="zh-CN" dirty="0" err="1"/>
              <a:t>ef</a:t>
            </a:r>
            <a:r>
              <a:rPr kumimoji="1" lang="en-US" altLang="zh-CN" dirty="0"/>
              <a:t> docker build docker run docker push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8777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jhk-1590724501114.jpg" descr="jhk-159072450111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693" y="-62806"/>
            <a:ext cx="29338374" cy="13841612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矩形"/>
          <p:cNvSpPr/>
          <p:nvPr/>
        </p:nvSpPr>
        <p:spPr>
          <a:xfrm>
            <a:off x="-42530" y="-50800"/>
            <a:ext cx="24384000" cy="13817600"/>
          </a:xfrm>
          <a:prstGeom prst="rect">
            <a:avLst/>
          </a:prstGeom>
          <a:solidFill>
            <a:srgbClr val="FFFFFF">
              <a:alpha val="80541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pic>
        <p:nvPicPr>
          <p:cNvPr id="25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00" y="12152476"/>
            <a:ext cx="22332852" cy="689086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2020.06.18"/>
          <p:cNvSpPr txBox="1">
            <a:spLocks noGrp="1"/>
          </p:cNvSpPr>
          <p:nvPr>
            <p:ph type="body" sz="quarter" idx="13"/>
          </p:nvPr>
        </p:nvSpPr>
        <p:spPr>
          <a:xfrm>
            <a:off x="1689100" y="9522865"/>
            <a:ext cx="15944850" cy="77976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70000"/>
              </a:lnSpc>
              <a:spcBef>
                <a:spcPts val="0"/>
              </a:spcBef>
              <a:buSzTx/>
              <a:buNone/>
              <a:defRPr sz="3200" b="0" i="0">
                <a:solidFill>
                  <a:srgbClr val="4F4E5B"/>
                </a:solidFill>
                <a:latin typeface="Microsoft YaHei" panose="020B0503020204020204" pitchFamily="34" charset="-122"/>
              </a:defRPr>
            </a:lvl1pPr>
          </a:lstStyle>
          <a:p>
            <a:r>
              <a:t>2020.06.18</a:t>
            </a:r>
          </a:p>
        </p:txBody>
      </p:sp>
      <p:sp>
        <p:nvSpPr>
          <p:cNvPr id="27" name="数字世界基石，全景自由计算"/>
          <p:cNvSpPr txBox="1">
            <a:spLocks noGrp="1"/>
          </p:cNvSpPr>
          <p:nvPr>
            <p:ph type="body" sz="quarter" idx="14"/>
          </p:nvPr>
        </p:nvSpPr>
        <p:spPr>
          <a:xfrm>
            <a:off x="1689100" y="3796258"/>
            <a:ext cx="21005800" cy="228600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9000" b="0" i="0" baseline="88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数字世界基石，全景自由计算</a:t>
            </a:r>
          </a:p>
        </p:txBody>
      </p:sp>
      <p:sp>
        <p:nvSpPr>
          <p:cNvPr id="3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D0CF1E4E-70E3-1245-A746-FC7544AE697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89100" y="6464300"/>
            <a:ext cx="9220200" cy="957226"/>
          </a:xfrm>
        </p:spPr>
        <p:txBody>
          <a:bodyPr/>
          <a:lstStyle>
            <a:lvl1pPr algn="l">
              <a:lnSpc>
                <a:spcPct val="100000"/>
              </a:lnSpc>
              <a:defRPr sz="5600"/>
            </a:lvl1pPr>
          </a:lstStyle>
          <a:p>
            <a:pPr lvl="0"/>
            <a:r>
              <a:rPr kumimoji="1" lang="en-US" altLang="zh-CN"/>
              <a:t>Richard Huang</a:t>
            </a:r>
          </a:p>
        </p:txBody>
      </p:sp>
      <p:sp>
        <p:nvSpPr>
          <p:cNvPr id="11" name="文本占位符 4">
            <a:extLst>
              <a:ext uri="{FF2B5EF4-FFF2-40B4-BE49-F238E27FC236}">
                <a16:creationId xmlns:a16="http://schemas.microsoft.com/office/drawing/2014/main" id="{C0960A4E-8407-D648-A511-1A6623EE7E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9100" y="7456417"/>
            <a:ext cx="9220200" cy="727181"/>
          </a:xfrm>
        </p:spPr>
        <p:txBody>
          <a:bodyPr/>
          <a:lstStyle>
            <a:lvl1pPr algn="l">
              <a:lnSpc>
                <a:spcPct val="100000"/>
              </a:lnSpc>
              <a:defRPr sz="2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kumimoji="1" lang="zh-CN" altLang="en-US"/>
              <a:t>青云</a:t>
            </a:r>
            <a:r>
              <a:rPr kumimoji="1" lang="en-US" altLang="zh-CN"/>
              <a:t>QingCloud CEO</a:t>
            </a:r>
            <a:endParaRPr kumimoji="1"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204EAFF-701B-FC42-98DD-8E64B66756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71200" y="695005"/>
            <a:ext cx="5029200" cy="11303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51" name="正文一级列表…"/>
          <p:cNvSpPr txBox="1">
            <a:spLocks noGrp="1"/>
          </p:cNvSpPr>
          <p:nvPr>
            <p:ph type="body" idx="13"/>
          </p:nvPr>
        </p:nvSpPr>
        <p:spPr>
          <a:xfrm>
            <a:off x="2489200" y="4291510"/>
            <a:ext cx="19405600" cy="7502130"/>
          </a:xfrm>
          <a:prstGeom prst="rect">
            <a:avLst/>
          </a:prstGeom>
        </p:spPr>
        <p:txBody>
          <a:bodyPr lIns="91439" tIns="91439" rIns="91439" bIns="91439" anchor="t"/>
          <a:lstStyle>
            <a:lvl1pPr>
              <a:defRPr b="0" i="0">
                <a:latin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</a:defRPr>
            </a:lvl3pPr>
          </a:lstStyle>
          <a:p>
            <a:pPr marL="889000" indent="-889000">
              <a:buClr>
                <a:srgbClr val="00A971"/>
              </a:buClr>
              <a:buSzPct val="93000"/>
              <a:buFont typeface="Helvetica Neue"/>
              <a:buChar char="►"/>
              <a:defRPr sz="3600">
                <a:solidFill>
                  <a:srgbClr val="000000"/>
                </a:solidFill>
              </a:defRPr>
            </a:pPr>
            <a:r>
              <a:t>正文一级列表</a:t>
            </a:r>
          </a:p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Support rich multi-tier architectures</a:t>
            </a:r>
          </a:p>
          <a:p>
            <a:pPr marL="1914525" lvl="1" indent="-1000125">
              <a:lnSpc>
                <a:spcPct val="70000"/>
              </a:lnSpc>
              <a:buClr>
                <a:srgbClr val="00A971"/>
              </a:buClr>
              <a:buSzPct val="150000"/>
              <a:buFont typeface="Helvetica Neue"/>
              <a:buChar char="-"/>
              <a:defRPr sz="3600" b="0">
                <a:solidFill>
                  <a:srgbClr val="000000"/>
                </a:solidFill>
              </a:defRPr>
            </a:pPr>
            <a:r>
              <a:t>second level</a:t>
            </a:r>
          </a:p>
          <a:p>
            <a:pPr marL="2547257" lvl="2" indent="-718457">
              <a:lnSpc>
                <a:spcPct val="70000"/>
              </a:lnSpc>
              <a:buClr>
                <a:srgbClr val="00A971"/>
              </a:buClr>
              <a:buSzPct val="100000"/>
              <a:buFont typeface="Helvetica Neue"/>
              <a:defRPr sz="3600" b="0">
                <a:solidFill>
                  <a:srgbClr val="000000"/>
                </a:solidFill>
              </a:defRPr>
            </a:pPr>
            <a:r>
              <a:t>third level</a:t>
            </a:r>
          </a:p>
        </p:txBody>
      </p:sp>
      <p:sp>
        <p:nvSpPr>
          <p:cNvPr id="52" name="TextBox 23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0514338" y="1525032"/>
            <a:ext cx="3375263" cy="1077198"/>
          </a:xfrm>
          <a:prstGeom prst="rect">
            <a:avLst/>
          </a:prstGeom>
        </p:spPr>
        <p:txBody>
          <a:bodyPr wrap="none" lIns="45710" tIns="45710" rIns="45710" bIns="4571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6400" b="0" i="0" baseline="0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53" name="Subtitle 2"/>
          <p:cNvSpPr txBox="1">
            <a:spLocks noGrp="1"/>
          </p:cNvSpPr>
          <p:nvPr>
            <p:ph type="body" sz="quarter" idx="15"/>
          </p:nvPr>
        </p:nvSpPr>
        <p:spPr>
          <a:xfrm>
            <a:off x="9906538" y="2558831"/>
            <a:ext cx="4490012" cy="553549"/>
          </a:xfrm>
          <a:prstGeom prst="rect">
            <a:avLst/>
          </a:prstGeom>
        </p:spPr>
        <p:txBody>
          <a:bodyPr wrap="none" lIns="108744" tIns="108744" rIns="108744" bIns="108744" anchor="t">
            <a:spAutoFit/>
          </a:bodyPr>
          <a:lstStyle>
            <a:lvl1pPr marL="0" indent="0">
              <a:lnSpc>
                <a:spcPct val="70000"/>
              </a:lnSpc>
              <a:buSzTx/>
              <a:buNone/>
              <a:defRPr sz="3000" b="0" i="0">
                <a:latin typeface="Microsoft YaHei" panose="020B0503020204020204" pitchFamily="34" charset="-122"/>
              </a:defRPr>
            </a:lvl1pPr>
          </a:lstStyle>
          <a:p>
            <a:r>
              <a:t>YOUR GREAT SUBTITLE</a:t>
            </a:r>
          </a:p>
        </p:txBody>
      </p:sp>
      <p:sp>
        <p:nvSpPr>
          <p:cNvPr id="5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F220F2A-E7B7-AB43-BF06-100B7B8B97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PT背景-浅色-20200830_画板 1.png" descr="PPT背景-浅色-20200830_画板 1.png"/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64" name="TextBox 23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0514338" y="1525032"/>
            <a:ext cx="3375263" cy="1077198"/>
          </a:xfrm>
          <a:prstGeom prst="rect">
            <a:avLst/>
          </a:prstGeom>
        </p:spPr>
        <p:txBody>
          <a:bodyPr wrap="none" lIns="45710" tIns="45710" rIns="45710" bIns="4571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6400" b="0" i="0" baseline="0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65" name="Subtitle 2"/>
          <p:cNvSpPr txBox="1">
            <a:spLocks noGrp="1"/>
          </p:cNvSpPr>
          <p:nvPr>
            <p:ph type="body" sz="quarter" idx="14"/>
          </p:nvPr>
        </p:nvSpPr>
        <p:spPr>
          <a:xfrm>
            <a:off x="9906538" y="2558831"/>
            <a:ext cx="4490012" cy="553549"/>
          </a:xfrm>
          <a:prstGeom prst="rect">
            <a:avLst/>
          </a:prstGeom>
        </p:spPr>
        <p:txBody>
          <a:bodyPr wrap="none" lIns="108744" tIns="108744" rIns="108744" bIns="108744" anchor="t">
            <a:spAutoFit/>
          </a:bodyPr>
          <a:lstStyle>
            <a:lvl1pPr marL="0" indent="0">
              <a:lnSpc>
                <a:spcPct val="70000"/>
              </a:lnSpc>
              <a:buSzTx/>
              <a:buNone/>
              <a:defRPr sz="3000" b="0" i="0">
                <a:latin typeface="Microsoft YaHei" panose="020B0503020204020204" pitchFamily="34" charset="-122"/>
              </a:defRPr>
            </a:lvl1pPr>
          </a:lstStyle>
          <a:p>
            <a:r>
              <a:t>YOUR GREAT SUBTITLE</a:t>
            </a:r>
          </a:p>
        </p:txBody>
      </p:sp>
      <p:sp>
        <p:nvSpPr>
          <p:cNvPr id="66" name="正文一级列表…"/>
          <p:cNvSpPr txBox="1">
            <a:spLocks noGrp="1"/>
          </p:cNvSpPr>
          <p:nvPr>
            <p:ph type="body" idx="15"/>
          </p:nvPr>
        </p:nvSpPr>
        <p:spPr>
          <a:xfrm>
            <a:off x="2489200" y="4291510"/>
            <a:ext cx="19405600" cy="7502130"/>
          </a:xfrm>
          <a:prstGeom prst="rect">
            <a:avLst/>
          </a:prstGeom>
        </p:spPr>
        <p:txBody>
          <a:bodyPr lIns="91439" tIns="91439" rIns="91439" bIns="91439" anchor="t"/>
          <a:lstStyle>
            <a:lvl1pPr>
              <a:defRPr b="0" i="0">
                <a:latin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</a:defRPr>
            </a:lvl3pPr>
          </a:lstStyle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正文一级列表</a:t>
            </a:r>
          </a:p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Support rich multi-tier architectures</a:t>
            </a:r>
          </a:p>
          <a:p>
            <a:pPr marL="1914525" lvl="1" indent="-1000125">
              <a:lnSpc>
                <a:spcPct val="70000"/>
              </a:lnSpc>
              <a:buClr>
                <a:srgbClr val="00A971"/>
              </a:buClr>
              <a:buSzPct val="150000"/>
              <a:buFont typeface="Helvetica Neue"/>
              <a:buChar char="-"/>
              <a:defRPr sz="3600" b="0">
                <a:solidFill>
                  <a:srgbClr val="000000"/>
                </a:solidFill>
              </a:defRPr>
            </a:pPr>
            <a:r>
              <a:t>second level</a:t>
            </a:r>
          </a:p>
          <a:p>
            <a:pPr marL="2547257" lvl="2" indent="-718457">
              <a:lnSpc>
                <a:spcPct val="70000"/>
              </a:lnSpc>
              <a:buClr>
                <a:srgbClr val="00A971"/>
              </a:buClr>
              <a:buSzPct val="100000"/>
              <a:buFont typeface="Helvetica Neue"/>
              <a:defRPr sz="3600" b="0">
                <a:solidFill>
                  <a:srgbClr val="000000"/>
                </a:solidFill>
              </a:defRPr>
            </a:pPr>
            <a:r>
              <a:t>third level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4C62D0D-D53D-7C4B-95B5-51A4CC03D90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76" name="正文一级列表…"/>
          <p:cNvSpPr txBox="1">
            <a:spLocks noGrp="1"/>
          </p:cNvSpPr>
          <p:nvPr>
            <p:ph type="body" sz="quarter" idx="13"/>
          </p:nvPr>
        </p:nvSpPr>
        <p:spPr>
          <a:xfrm>
            <a:off x="2489200" y="4291510"/>
            <a:ext cx="8867974" cy="7502130"/>
          </a:xfrm>
          <a:prstGeom prst="rect">
            <a:avLst/>
          </a:prstGeom>
        </p:spPr>
        <p:txBody>
          <a:bodyPr lIns="91439" tIns="91439" rIns="91439" bIns="91439" anchor="t"/>
          <a:lstStyle>
            <a:lvl1pPr>
              <a:defRPr b="0" i="0">
                <a:latin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</a:defRPr>
            </a:lvl3pPr>
          </a:lstStyle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正文一级列表</a:t>
            </a:r>
          </a:p>
          <a:p>
            <a:pPr marL="889000" indent="-889000">
              <a:lnSpc>
                <a:spcPct val="70000"/>
              </a:lnSpc>
              <a:buClr>
                <a:srgbClr val="00A971"/>
              </a:buClr>
              <a:buSzPct val="93000"/>
              <a:buFont typeface="Helvetica Neue"/>
              <a:buChar char="►"/>
              <a:defRPr sz="3600" b="0">
                <a:solidFill>
                  <a:srgbClr val="000000"/>
                </a:solidFill>
              </a:defRPr>
            </a:pPr>
            <a:r>
              <a:t>Support rich multi-tier architectures</a:t>
            </a:r>
          </a:p>
          <a:p>
            <a:pPr marL="1914525" lvl="1" indent="-1000125">
              <a:lnSpc>
                <a:spcPct val="70000"/>
              </a:lnSpc>
              <a:buClr>
                <a:srgbClr val="00A971"/>
              </a:buClr>
              <a:buSzPct val="150000"/>
              <a:buFont typeface="Helvetica Neue"/>
              <a:buChar char="-"/>
              <a:defRPr sz="3600" b="0">
                <a:solidFill>
                  <a:srgbClr val="000000"/>
                </a:solidFill>
              </a:defRPr>
            </a:pPr>
            <a:r>
              <a:t>second level</a:t>
            </a:r>
          </a:p>
          <a:p>
            <a:pPr marL="2547257" lvl="2" indent="-718457">
              <a:lnSpc>
                <a:spcPct val="70000"/>
              </a:lnSpc>
              <a:buClr>
                <a:srgbClr val="00A971"/>
              </a:buClr>
              <a:buSzPct val="100000"/>
              <a:buFont typeface="Helvetica Neue"/>
              <a:defRPr sz="3600" b="0">
                <a:solidFill>
                  <a:srgbClr val="000000"/>
                </a:solidFill>
              </a:defRPr>
            </a:pPr>
            <a:r>
              <a:t>third level</a:t>
            </a:r>
          </a:p>
        </p:txBody>
      </p:sp>
      <p:sp>
        <p:nvSpPr>
          <p:cNvPr id="77" name="TextBox 23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0514338" y="1525032"/>
            <a:ext cx="3375263" cy="1077198"/>
          </a:xfrm>
          <a:prstGeom prst="rect">
            <a:avLst/>
          </a:prstGeom>
        </p:spPr>
        <p:txBody>
          <a:bodyPr wrap="none" lIns="45710" tIns="45710" rIns="45710" bIns="4571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6400" b="0" i="0" baseline="0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78" name="Subtitle 2"/>
          <p:cNvSpPr txBox="1">
            <a:spLocks noGrp="1"/>
          </p:cNvSpPr>
          <p:nvPr>
            <p:ph type="body" sz="quarter" idx="15"/>
          </p:nvPr>
        </p:nvSpPr>
        <p:spPr>
          <a:xfrm>
            <a:off x="9906538" y="2558831"/>
            <a:ext cx="4490012" cy="553549"/>
          </a:xfrm>
          <a:prstGeom prst="rect">
            <a:avLst/>
          </a:prstGeom>
        </p:spPr>
        <p:txBody>
          <a:bodyPr wrap="none" lIns="108744" tIns="108744" rIns="108744" bIns="108744" anchor="t">
            <a:spAutoFit/>
          </a:bodyPr>
          <a:lstStyle>
            <a:lvl1pPr marL="0" indent="0">
              <a:lnSpc>
                <a:spcPct val="70000"/>
              </a:lnSpc>
              <a:buSzTx/>
              <a:buNone/>
              <a:defRPr sz="3000" b="0" i="0">
                <a:latin typeface="Microsoft YaHei" panose="020B0503020204020204" pitchFamily="34" charset="-122"/>
              </a:defRPr>
            </a:lvl1pPr>
          </a:lstStyle>
          <a:p>
            <a:r>
              <a:t>YOUR GREAT SUBTITLE</a:t>
            </a:r>
          </a:p>
        </p:txBody>
      </p:sp>
      <p:sp>
        <p:nvSpPr>
          <p:cNvPr id="79" name="正文一级列表…"/>
          <p:cNvSpPr txBox="1"/>
          <p:nvPr/>
        </p:nvSpPr>
        <p:spPr>
          <a:xfrm>
            <a:off x="13056344" y="4291510"/>
            <a:ext cx="8867974" cy="7502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normAutofit/>
          </a:bodyPr>
          <a:lstStyle/>
          <a:p>
            <a:pPr marL="889000" indent="-889000">
              <a:lnSpc>
                <a:spcPct val="70000"/>
              </a:lnSpc>
              <a:spcBef>
                <a:spcPts val="5200"/>
              </a:spcBef>
              <a:buClr>
                <a:srgbClr val="00A971"/>
              </a:buClr>
              <a:buSzPct val="93000"/>
              <a:buFont typeface="Helvetica Neue"/>
              <a:buChar char="►"/>
              <a:defRPr sz="3600" b="0" baseline="0"/>
            </a:pPr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正文一级列表</a:t>
            </a:r>
          </a:p>
          <a:p>
            <a:pPr marL="889000" indent="-889000">
              <a:lnSpc>
                <a:spcPct val="70000"/>
              </a:lnSpc>
              <a:spcBef>
                <a:spcPts val="5200"/>
              </a:spcBef>
              <a:buClr>
                <a:srgbClr val="00A971"/>
              </a:buClr>
              <a:buSzPct val="93000"/>
              <a:buFont typeface="Helvetica Neue"/>
              <a:buChar char="►"/>
              <a:defRPr sz="3600" b="0" baseline="0"/>
            </a:pPr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Support rich multi-tier architectures</a:t>
            </a:r>
          </a:p>
          <a:p>
            <a:pPr marL="1914525" lvl="1" indent="-1000125">
              <a:lnSpc>
                <a:spcPct val="70000"/>
              </a:lnSpc>
              <a:spcBef>
                <a:spcPts val="5200"/>
              </a:spcBef>
              <a:buClr>
                <a:srgbClr val="00A971"/>
              </a:buClr>
              <a:buSzPct val="150000"/>
              <a:buFont typeface="Helvetica Neue"/>
              <a:buChar char="-"/>
              <a:defRPr sz="3600" b="0" baseline="0"/>
            </a:pPr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second level</a:t>
            </a:r>
          </a:p>
          <a:p>
            <a:pPr marL="2547257" lvl="2" indent="-718457">
              <a:lnSpc>
                <a:spcPct val="70000"/>
              </a:lnSpc>
              <a:spcBef>
                <a:spcPts val="5200"/>
              </a:spcBef>
              <a:buClr>
                <a:srgbClr val="00A971"/>
              </a:buClr>
              <a:buSzPct val="100000"/>
              <a:buFont typeface="Helvetica Neue"/>
              <a:buChar char="•"/>
              <a:defRPr sz="3600" b="0" baseline="0"/>
            </a:pPr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third level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0BD2EF9-6B03-8D49-ACBE-60B2366A9C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89" name="01"/>
          <p:cNvSpPr txBox="1">
            <a:spLocks noGrp="1"/>
          </p:cNvSpPr>
          <p:nvPr>
            <p:ph type="body" sz="quarter" idx="13"/>
          </p:nvPr>
        </p:nvSpPr>
        <p:spPr>
          <a:xfrm>
            <a:off x="2356464" y="4006751"/>
            <a:ext cx="2167657" cy="13336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8000" b="0" i="0">
                <a:latin typeface="Microsoft YaHei" panose="020B0503020204020204" pitchFamily="34" charset="-122"/>
              </a:defRPr>
            </a:lvl1pPr>
          </a:lstStyle>
          <a:p>
            <a:r>
              <a:t>01</a:t>
            </a:r>
          </a:p>
        </p:txBody>
      </p:sp>
      <p:sp>
        <p:nvSpPr>
          <p:cNvPr id="90" name="02"/>
          <p:cNvSpPr txBox="1">
            <a:spLocks noGrp="1"/>
          </p:cNvSpPr>
          <p:nvPr>
            <p:ph type="body" sz="quarter" idx="14"/>
          </p:nvPr>
        </p:nvSpPr>
        <p:spPr>
          <a:xfrm>
            <a:off x="2356464" y="7804051"/>
            <a:ext cx="2167657" cy="13336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8000" b="0" i="0">
                <a:latin typeface="Microsoft YaHei" panose="020B0503020204020204" pitchFamily="34" charset="-122"/>
              </a:defRPr>
            </a:lvl1pPr>
          </a:lstStyle>
          <a:p>
            <a:r>
              <a:t>02</a:t>
            </a:r>
          </a:p>
        </p:txBody>
      </p:sp>
      <p:sp>
        <p:nvSpPr>
          <p:cNvPr id="91" name="03"/>
          <p:cNvSpPr txBox="1">
            <a:spLocks noGrp="1"/>
          </p:cNvSpPr>
          <p:nvPr>
            <p:ph type="body" sz="quarter" idx="15"/>
          </p:nvPr>
        </p:nvSpPr>
        <p:spPr>
          <a:xfrm>
            <a:off x="12897464" y="4006751"/>
            <a:ext cx="2167657" cy="13336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8000" b="0" i="0">
                <a:latin typeface="Microsoft YaHei" panose="020B0503020204020204" pitchFamily="34" charset="-122"/>
              </a:defRPr>
            </a:lvl1pPr>
          </a:lstStyle>
          <a:p>
            <a:r>
              <a:t>03</a:t>
            </a:r>
          </a:p>
        </p:txBody>
      </p:sp>
      <p:sp>
        <p:nvSpPr>
          <p:cNvPr id="92" name="04"/>
          <p:cNvSpPr txBox="1">
            <a:spLocks noGrp="1"/>
          </p:cNvSpPr>
          <p:nvPr>
            <p:ph type="body" sz="quarter" idx="16"/>
          </p:nvPr>
        </p:nvSpPr>
        <p:spPr>
          <a:xfrm>
            <a:off x="12897464" y="7804051"/>
            <a:ext cx="2167657" cy="13336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8000" b="0" i="0">
                <a:latin typeface="Microsoft YaHei" panose="020B0503020204020204" pitchFamily="34" charset="-122"/>
              </a:defRPr>
            </a:lvl1pPr>
          </a:lstStyle>
          <a:p>
            <a:r>
              <a:t>04</a:t>
            </a:r>
          </a:p>
        </p:txBody>
      </p:sp>
      <p:sp>
        <p:nvSpPr>
          <p:cNvPr id="93" name="经过多年发展，青云QingCloud 已经具备了全维度的云产品与云服务交付能力：在技术层次上，自主研发形成跨越智能广域网、IaaS 和 PaaS 的云网一体技术架构体系，拥有全面的 ICT 服务能力；"/>
          <p:cNvSpPr txBox="1">
            <a:spLocks noGrp="1"/>
          </p:cNvSpPr>
          <p:nvPr>
            <p:ph type="body" sz="quarter" idx="17" hasCustomPrompt="1"/>
          </p:nvPr>
        </p:nvSpPr>
        <p:spPr>
          <a:xfrm>
            <a:off x="3518169" y="5130800"/>
            <a:ext cx="8129806" cy="198317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20000"/>
              </a:lnSpc>
              <a:spcBef>
                <a:spcPts val="2000"/>
              </a:spcBef>
              <a:buSzTx/>
              <a:buNone/>
              <a:defRPr sz="2600" b="0" i="0">
                <a:solidFill>
                  <a:srgbClr val="535353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</a:defRPr>
            </a:lvl1pPr>
          </a:lstStyle>
          <a:p>
            <a:r>
              <a:t>经过多年发展，青云QingCloud 已经具备了全维度的云产品与云服务交付能力：在技术层次上，自主研发形成跨越智能广域网、IaaS 和 PaaS 的云网一体技术架构体系，拥有全面的 ICT 服务能力；</a:t>
            </a:r>
          </a:p>
        </p:txBody>
      </p:sp>
      <p:sp>
        <p:nvSpPr>
          <p:cNvPr id="94" name="经过多年发展，青云QingCloud 已经具备了全维度的云产品与云服务交付能力：在技术层次上，自主研发形成跨越智能广域网、IaaS 和 PaaS 的云网一体技术架构体系，拥有全面的 ICT 服务能力；"/>
          <p:cNvSpPr txBox="1">
            <a:spLocks noGrp="1"/>
          </p:cNvSpPr>
          <p:nvPr>
            <p:ph type="body" sz="quarter" idx="18" hasCustomPrompt="1"/>
          </p:nvPr>
        </p:nvSpPr>
        <p:spPr>
          <a:xfrm>
            <a:off x="3518169" y="8928100"/>
            <a:ext cx="8129806" cy="198317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20000"/>
              </a:lnSpc>
              <a:spcBef>
                <a:spcPts val="2000"/>
              </a:spcBef>
              <a:buSzTx/>
              <a:buNone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Open Sans" panose="020B0606030504020204" pitchFamily="34" charset="0"/>
                <a:sym typeface="Helvetica Neue"/>
              </a:defRPr>
            </a:lvl1pPr>
          </a:lstStyle>
          <a:p>
            <a:r>
              <a:t>经过多年发展，青云QingCloud 已经具备了全维度的云产品与云服务交付能力：在技术层次上，自主研发形成跨越智能广域网、IaaS 和 PaaS 的云网一体技术架构体系，拥有全面的 ICT 服务能力；</a:t>
            </a:r>
          </a:p>
        </p:txBody>
      </p:sp>
      <p:sp>
        <p:nvSpPr>
          <p:cNvPr id="95" name="经过多年发展，青云QingCloud 已经具备了全维度的云产品与云服务交付能力：在技术层次上，自主研发形成跨越智能广域网、IaaS 和 PaaS 的云网一体技术架构体系，拥有全面的 ICT 服务能力；"/>
          <p:cNvSpPr txBox="1">
            <a:spLocks noGrp="1"/>
          </p:cNvSpPr>
          <p:nvPr>
            <p:ph type="body" sz="quarter" idx="19" hasCustomPrompt="1"/>
          </p:nvPr>
        </p:nvSpPr>
        <p:spPr>
          <a:xfrm>
            <a:off x="14059169" y="5130800"/>
            <a:ext cx="8129806" cy="198317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20000"/>
              </a:lnSpc>
              <a:spcBef>
                <a:spcPts val="2000"/>
              </a:spcBef>
              <a:buSzTx/>
              <a:buNone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Open Sans" panose="020B0606030504020204" pitchFamily="34" charset="0"/>
                <a:sym typeface="Helvetica Neue"/>
              </a:defRPr>
            </a:lvl1pPr>
          </a:lstStyle>
          <a:p>
            <a:r>
              <a:t>经过多年发展，青云QingCloud 已经具备了全维度的云产品与云服务交付能力：在技术层次上，自主研发形成跨越智能广域网、IaaS 和 PaaS 的云网一体技术架构体系，拥有全面的 ICT 服务能力；</a:t>
            </a:r>
          </a:p>
        </p:txBody>
      </p:sp>
      <p:sp>
        <p:nvSpPr>
          <p:cNvPr id="96" name="经过多年发展，青云QingCloud 已经具备了全维度的云产品与云服务交付能力：在技术层次上，自主研发形成跨越智能广域网、IaaS 和 PaaS 的云网一体技术架构体系，拥有全面的 ICT 服务能力；"/>
          <p:cNvSpPr txBox="1">
            <a:spLocks noGrp="1"/>
          </p:cNvSpPr>
          <p:nvPr>
            <p:ph type="body" sz="quarter" idx="20" hasCustomPrompt="1"/>
          </p:nvPr>
        </p:nvSpPr>
        <p:spPr>
          <a:xfrm>
            <a:off x="14059169" y="8928100"/>
            <a:ext cx="8129806" cy="198317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20000"/>
              </a:lnSpc>
              <a:spcBef>
                <a:spcPts val="2000"/>
              </a:spcBef>
              <a:buSzTx/>
              <a:buNone/>
              <a:defRPr sz="26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Open Sans" panose="020B0606030504020204" pitchFamily="34" charset="0"/>
                <a:sym typeface="Helvetica Neue"/>
              </a:defRPr>
            </a:lvl1pPr>
          </a:lstStyle>
          <a:p>
            <a:r>
              <a:t>经过多年发展，青云QingCloud 已经具备了全维度的云产品与云服务交付能力：在技术层次上，自主研发形成跨越智能广域网、IaaS 和 PaaS 的云网一体技术架构体系，拥有全面的 ICT 服务能力；</a:t>
            </a:r>
          </a:p>
        </p:txBody>
      </p:sp>
      <p:sp>
        <p:nvSpPr>
          <p:cNvPr id="97" name="TextBox 23"/>
          <p:cNvSpPr txBox="1"/>
          <p:nvPr/>
        </p:nvSpPr>
        <p:spPr>
          <a:xfrm>
            <a:off x="10514338" y="1525032"/>
            <a:ext cx="3375263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0" tIns="45710" rIns="45710" bIns="45710">
            <a:spAutoFit/>
          </a:bodyPr>
          <a:lstStyle>
            <a:lvl1pPr>
              <a:defRPr sz="6400" baseline="125"/>
            </a:lvl1pPr>
          </a:lstStyle>
          <a:p>
            <a:r>
              <a:rPr b="1" i="0" baseline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标题文本</a:t>
            </a:r>
          </a:p>
        </p:txBody>
      </p:sp>
      <p:sp>
        <p:nvSpPr>
          <p:cNvPr id="98" name="Subtitle 2"/>
          <p:cNvSpPr txBox="1"/>
          <p:nvPr/>
        </p:nvSpPr>
        <p:spPr>
          <a:xfrm>
            <a:off x="9906538" y="2558831"/>
            <a:ext cx="4490012" cy="55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08744" tIns="108744" rIns="108744" bIns="108744">
            <a:spAutoFit/>
          </a:bodyPr>
          <a:lstStyle>
            <a:lvl1pPr>
              <a:lnSpc>
                <a:spcPct val="70000"/>
              </a:lnSpc>
              <a:spcBef>
                <a:spcPts val="5200"/>
              </a:spcBef>
              <a:defRPr sz="3000" b="0" baseline="0">
                <a:solidFill>
                  <a:srgbClr val="00A971"/>
                </a:solidFill>
              </a:defRPr>
            </a:lvl1pPr>
          </a:lstStyle>
          <a:p>
            <a:r>
              <a: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YOUR GREAT SUBTITLE</a:t>
            </a:r>
          </a:p>
        </p:txBody>
      </p:sp>
      <p:sp>
        <p:nvSpPr>
          <p:cNvPr id="10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AB2BFF8-C186-124E-9265-8DE964B2E2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108" name="TextBox 23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0514338" y="1525032"/>
            <a:ext cx="3375263" cy="1077198"/>
          </a:xfrm>
          <a:prstGeom prst="rect">
            <a:avLst/>
          </a:prstGeom>
        </p:spPr>
        <p:txBody>
          <a:bodyPr wrap="none" lIns="45710" tIns="45710" rIns="45710" bIns="4571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6400" b="0" i="0" baseline="0">
                <a:solidFill>
                  <a:srgbClr val="000000"/>
                </a:solidFill>
                <a:latin typeface="Microsoft YaHei" panose="020B0503020204020204" pitchFamily="3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109" name="Subtitle 2"/>
          <p:cNvSpPr txBox="1">
            <a:spLocks noGrp="1"/>
          </p:cNvSpPr>
          <p:nvPr>
            <p:ph type="body" sz="quarter" idx="14"/>
          </p:nvPr>
        </p:nvSpPr>
        <p:spPr>
          <a:xfrm>
            <a:off x="9906538" y="2558831"/>
            <a:ext cx="4490012" cy="553549"/>
          </a:xfrm>
          <a:prstGeom prst="rect">
            <a:avLst/>
          </a:prstGeom>
        </p:spPr>
        <p:txBody>
          <a:bodyPr wrap="none" lIns="108744" tIns="108744" rIns="108744" bIns="108744" anchor="t">
            <a:spAutoFit/>
          </a:bodyPr>
          <a:lstStyle>
            <a:lvl1pPr marL="0" indent="0">
              <a:lnSpc>
                <a:spcPct val="70000"/>
              </a:lnSpc>
              <a:buSzTx/>
              <a:buNone/>
              <a:defRPr sz="3000" b="0" i="0">
                <a:latin typeface="Microsoft YaHei" panose="020B0503020204020204" pitchFamily="34" charset="-122"/>
              </a:defRPr>
            </a:lvl1pPr>
          </a:lstStyle>
          <a:p>
            <a:r>
              <a:t>YOUR GREAT SUBTITLE</a:t>
            </a:r>
          </a:p>
        </p:txBody>
      </p:sp>
      <p:sp>
        <p:nvSpPr>
          <p:cNvPr id="1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005341C-4BCD-A643-8B54-D623C6BB9F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ogo+底线+背景底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PT背景-浅色-20200830_画板 1.png" descr="PPT背景-浅色-20200830_画板 1.png"/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矩形"/>
          <p:cNvSpPr/>
          <p:nvPr/>
        </p:nvSpPr>
        <p:spPr>
          <a:xfrm>
            <a:off x="658762" y="13011546"/>
            <a:ext cx="20265282" cy="88504"/>
          </a:xfrm>
          <a:prstGeom prst="rect">
            <a:avLst/>
          </a:prstGeom>
          <a:solidFill>
            <a:srgbClr val="00A9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70000"/>
              </a:lnSpc>
              <a:spcBef>
                <a:spcPts val="5200"/>
              </a:spcBef>
              <a:defRPr sz="2400" b="0" baseline="0">
                <a:solidFill>
                  <a:srgbClr val="818A9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b="0" i="0">
              <a:latin typeface="Microsoft YaHei Light" panose="020B0503020204020204" pitchFamily="34" charset="-122"/>
              <a:ea typeface="Microsoft YaHei Light" panose="020B0503020204020204" pitchFamily="34" charset="-122"/>
            </a:endParaRPr>
          </a:p>
        </p:txBody>
      </p:sp>
      <p:sp>
        <p:nvSpPr>
          <p:cNvPr id="13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0588908-2FA7-4741-802B-6D69B0557F2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仅logo+背景底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PT背景-浅色-20200830_画板 1.png" descr="PPT背景-浅色-20200830_画板 1.png"/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29E04C-AC9D-B642-9D1E-78AB907CFC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152644" y="12655550"/>
            <a:ext cx="2514600" cy="5715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2114171" y="12800827"/>
            <a:ext cx="593430" cy="553996"/>
          </a:xfrm>
          <a:prstGeom prst="rect">
            <a:avLst/>
          </a:prstGeom>
        </p:spPr>
        <p:txBody>
          <a:bodyPr lIns="91439" tIns="91439" rIns="91439" bIns="91439"/>
          <a:lstStyle>
            <a:lvl1pPr algn="r" defTabSz="1828800">
              <a:defRPr sz="2400" b="0" i="0" baseline="333">
                <a:solidFill>
                  <a:srgbClr val="88888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像" descr="图像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1200" y="12152476"/>
            <a:ext cx="22332852" cy="68908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1689100" y="1349375"/>
            <a:ext cx="21005800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7475200" y="11974036"/>
            <a:ext cx="1623199" cy="1477328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altLang="zh-CN"/>
              <a:pPr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AD91074-70C9-6A49-8C48-BB69CE4C417E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971200" y="695005"/>
            <a:ext cx="5029200" cy="11303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0" r:id="rId8"/>
    <p:sldLayoutId id="2147483663" r:id="rId9"/>
  </p:sldLayoutIdLst>
  <p:transition spd="med"/>
  <p:txStyles>
    <p:titleStyle>
      <a:lvl1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1pPr>
      <a:lvl2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4572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9144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371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Tx/>
        <a:buFontTx/>
        <a:buNone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1pPr>
      <a:lvl2pPr marL="63500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2pPr>
      <a:lvl3pPr marL="127000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3pPr>
      <a:lvl4pPr marL="190500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4pPr>
      <a:lvl5pPr marL="2540000" marR="0" indent="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75000"/>
        <a:buFontTx/>
        <a:buNone/>
        <a:tabLst/>
        <a:defRPr sz="4800" b="0" i="0" u="none" strike="noStrike" cap="none" spc="0" baseline="0">
          <a:ln>
            <a:noFill/>
          </a:ln>
          <a:solidFill>
            <a:schemeClr val="tx1"/>
          </a:solidFill>
          <a:uFillTx/>
          <a:latin typeface="Microsoft YaHei" panose="020B0503020204020204" pitchFamily="34" charset="-122"/>
          <a:ea typeface="+mn-ea"/>
          <a:cs typeface="Open Sans" panose="020B0606030504020204" pitchFamily="34" charset="0"/>
          <a:sym typeface="Helvetica Neue"/>
        </a:defRPr>
      </a:lvl5pPr>
      <a:lvl6pPr marL="2895600" marR="0" indent="-609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100000"/>
        <a:buFontTx/>
        <a:buChar char="•"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6pPr>
      <a:lvl7pPr marL="3352800" marR="0" indent="-609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100000"/>
        <a:buFontTx/>
        <a:buChar char="•"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7pPr>
      <a:lvl8pPr marL="3810000" marR="0" indent="-609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100000"/>
        <a:buFontTx/>
        <a:buChar char="•"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8pPr>
      <a:lvl9pPr marL="4267200" marR="0" indent="-609600" algn="l" defTabSz="825500" rtl="0" latinLnBrk="0">
        <a:lnSpc>
          <a:spcPct val="90000"/>
        </a:lnSpc>
        <a:spcBef>
          <a:spcPts val="5200"/>
        </a:spcBef>
        <a:spcAft>
          <a:spcPts val="0"/>
        </a:spcAft>
        <a:buClrTx/>
        <a:buSzPct val="100000"/>
        <a:buFontTx/>
        <a:buChar char="•"/>
        <a:tabLst/>
        <a:defRPr sz="4800" b="1" i="0" u="none" strike="noStrike" cap="none" spc="0" baseline="0">
          <a:ln>
            <a:noFill/>
          </a:ln>
          <a:solidFill>
            <a:srgbClr val="00A971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88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2020.06.18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ea typeface="Microsoft YaHei" panose="020B0503020204020204" pitchFamily="34" charset="-122"/>
              </a:rPr>
              <a:t>202</a:t>
            </a:r>
            <a:r>
              <a:rPr lang="en-US" altLang="zh-CN" dirty="0">
                <a:ea typeface="Microsoft YaHei" panose="020B0503020204020204" pitchFamily="34" charset="-122"/>
              </a:rPr>
              <a:t>1.5.19</a:t>
            </a:r>
            <a:endParaRPr dirty="0">
              <a:ea typeface="Microsoft YaHei" panose="020B0503020204020204" pitchFamily="34" charset="-122"/>
            </a:endParaRPr>
          </a:p>
        </p:txBody>
      </p:sp>
      <p:sp>
        <p:nvSpPr>
          <p:cNvPr id="249" name="数字世界基石，全景自由计算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b="1" baseline="0" dirty="0">
                <a:ea typeface="Microsoft YaHei" panose="020B0503020204020204" pitchFamily="34" charset="-122"/>
              </a:rPr>
              <a:t>容器技术分享</a:t>
            </a:r>
            <a:endParaRPr b="1" baseline="0" dirty="0">
              <a:ea typeface="Microsoft YaHei" panose="020B0503020204020204" pitchFamily="34" charset="-122"/>
            </a:endParaRPr>
          </a:p>
        </p:txBody>
      </p:sp>
      <p:sp>
        <p:nvSpPr>
          <p:cNvPr id="7" name="Richard Huang…">
            <a:extLst>
              <a:ext uri="{FF2B5EF4-FFF2-40B4-BE49-F238E27FC236}">
                <a16:creationId xmlns:a16="http://schemas.microsoft.com/office/drawing/2014/main" id="{659AEE7C-E11E-6647-8479-E1485676943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89100" y="6160935"/>
            <a:ext cx="21005800" cy="1846760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5600" b="0" baseline="142">
                <a:solidFill>
                  <a:srgbClr val="000000"/>
                </a:solidFill>
              </a:defRPr>
            </a:pPr>
            <a:r>
              <a:rPr lang="zh-CN" altLang="en-US" dirty="0">
                <a:ea typeface="Microsoft YaHei" panose="020B0503020204020204" pitchFamily="34" charset="-122"/>
              </a:rPr>
              <a:t>李宇</a:t>
            </a:r>
            <a:endParaRPr dirty="0">
              <a:ea typeface="Microsoft YaHei" panose="020B0503020204020204" pitchFamily="34" charset="-122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3500" b="0" baseline="228">
                <a:solidFill>
                  <a:schemeClr val="accent4">
                    <a:satOff val="-1040"/>
                    <a:lumOff val="13529"/>
                  </a:schemeClr>
                </a:solidFill>
              </a:defRPr>
            </a:pPr>
            <a:r>
              <a:rPr lang="en-US" altLang="zh-CN" dirty="0" err="1">
                <a:ea typeface="Microsoft YaHei" panose="020B0503020204020204" pitchFamily="34" charset="-122"/>
              </a:rPr>
              <a:t>KubeSphere</a:t>
            </a:r>
            <a:r>
              <a:rPr lang="en-US" altLang="zh-CN" dirty="0">
                <a:ea typeface="Microsoft YaHei" panose="020B0503020204020204" pitchFamily="34" charset="-122"/>
              </a:rPr>
              <a:t> </a:t>
            </a:r>
            <a:r>
              <a:rPr lang="zh-CN" altLang="en-US" dirty="0">
                <a:ea typeface="Microsoft YaHei" panose="020B0503020204020204" pitchFamily="34" charset="-122"/>
              </a:rPr>
              <a:t>研发</a:t>
            </a:r>
            <a:endParaRPr dirty="0"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Box 23"/>
          <p:cNvSpPr txBox="1">
            <a:spLocks noGrp="1"/>
          </p:cNvSpPr>
          <p:nvPr>
            <p:ph type="body" idx="13"/>
          </p:nvPr>
        </p:nvSpPr>
        <p:spPr>
          <a:xfrm>
            <a:off x="2518218" y="3223203"/>
            <a:ext cx="2554525" cy="1077198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>
                <a:ea typeface="Microsoft YaHei" panose="020B0503020204020204" pitchFamily="34" charset="-122"/>
              </a:rPr>
              <a:t>物理机</a:t>
            </a:r>
            <a:endParaRPr dirty="0"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3D05567-FE1F-9547-BDC6-635BCCBF8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743" y="5175250"/>
            <a:ext cx="6858000" cy="3365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CAF0072-2857-AF48-9C0F-ED27EA427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5327650"/>
            <a:ext cx="6858000" cy="3060700"/>
          </a:xfrm>
          <a:prstGeom prst="rect">
            <a:avLst/>
          </a:prstGeom>
        </p:spPr>
      </p:pic>
      <p:sp>
        <p:nvSpPr>
          <p:cNvPr id="11" name="TextBox 23">
            <a:extLst>
              <a:ext uri="{FF2B5EF4-FFF2-40B4-BE49-F238E27FC236}">
                <a16:creationId xmlns:a16="http://schemas.microsoft.com/office/drawing/2014/main" id="{3568AC4C-CA4B-E745-84BB-FDC65DE57777}"/>
              </a:ext>
            </a:extLst>
          </p:cNvPr>
          <p:cNvSpPr txBox="1">
            <a:spLocks/>
          </p:cNvSpPr>
          <p:nvPr/>
        </p:nvSpPr>
        <p:spPr>
          <a:xfrm>
            <a:off x="10914737" y="3223203"/>
            <a:ext cx="2554525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0" tIns="45710" rIns="45710" bIns="45710" anchor="t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1pPr>
            <a:lvl2pPr marL="635000" marR="0" indent="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48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2pPr>
            <a:lvl3pPr marL="1270000" marR="0" indent="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48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3pPr>
            <a:lvl4pPr marL="1905000" marR="0" indent="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48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4pPr>
            <a:lvl5pPr marL="2540000" marR="0" indent="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48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5pPr>
            <a:lvl6pPr marL="2895600" marR="0" indent="-60960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800" b="1" i="0" u="none" strike="noStrike" cap="none" spc="0" baseline="0">
                <a:ln>
                  <a:noFill/>
                </a:ln>
                <a:solidFill>
                  <a:srgbClr val="00A971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3352800" marR="0" indent="-60960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800" b="1" i="0" u="none" strike="noStrike" cap="none" spc="0" baseline="0">
                <a:ln>
                  <a:noFill/>
                </a:ln>
                <a:solidFill>
                  <a:srgbClr val="00A971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3810000" marR="0" indent="-60960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800" b="1" i="0" u="none" strike="noStrike" cap="none" spc="0" baseline="0">
                <a:ln>
                  <a:noFill/>
                </a:ln>
                <a:solidFill>
                  <a:srgbClr val="00A971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4267200" marR="0" indent="-60960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800" b="1" i="0" u="none" strike="noStrike" cap="none" spc="0" baseline="0">
                <a:ln>
                  <a:noFill/>
                </a:ln>
                <a:solidFill>
                  <a:srgbClr val="00A971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zh-CN" altLang="en-US" dirty="0">
                <a:ea typeface="Microsoft YaHei" panose="020B0503020204020204" pitchFamily="34" charset="-122"/>
              </a:rPr>
              <a:t>虚拟机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0E71680-BEB6-AC47-9808-97BF0B528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2257" y="5518150"/>
            <a:ext cx="6858000" cy="2870200"/>
          </a:xfrm>
          <a:prstGeom prst="rect">
            <a:avLst/>
          </a:prstGeom>
        </p:spPr>
      </p:pic>
      <p:sp>
        <p:nvSpPr>
          <p:cNvPr id="14" name="TextBox 23">
            <a:extLst>
              <a:ext uri="{FF2B5EF4-FFF2-40B4-BE49-F238E27FC236}">
                <a16:creationId xmlns:a16="http://schemas.microsoft.com/office/drawing/2014/main" id="{54B38713-1199-6249-856B-DA4F2F64846F}"/>
              </a:ext>
            </a:extLst>
          </p:cNvPr>
          <p:cNvSpPr txBox="1">
            <a:spLocks/>
          </p:cNvSpPr>
          <p:nvPr/>
        </p:nvSpPr>
        <p:spPr>
          <a:xfrm>
            <a:off x="18033993" y="3148035"/>
            <a:ext cx="1733788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0" tIns="45710" rIns="45710" bIns="45710" anchor="t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1pPr>
            <a:lvl2pPr marL="635000" marR="0" indent="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48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2pPr>
            <a:lvl3pPr marL="1270000" marR="0" indent="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48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3pPr>
            <a:lvl4pPr marL="1905000" marR="0" indent="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48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4pPr>
            <a:lvl5pPr marL="2540000" marR="0" indent="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4800" b="0" i="0" u="none" strike="noStrike" cap="none" spc="0" baseline="0">
                <a:ln>
                  <a:noFill/>
                </a:ln>
                <a:solidFill>
                  <a:schemeClr val="tx1"/>
                </a:solidFill>
                <a:uFillTx/>
                <a:latin typeface="Microsoft YaHei" panose="020B0503020204020204" pitchFamily="34" charset="-122"/>
                <a:ea typeface="+mn-ea"/>
                <a:cs typeface="Open Sans" panose="020B0606030504020204" pitchFamily="34" charset="0"/>
                <a:sym typeface="Helvetica Neue"/>
              </a:defRPr>
            </a:lvl5pPr>
            <a:lvl6pPr marL="2895600" marR="0" indent="-60960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800" b="1" i="0" u="none" strike="noStrike" cap="none" spc="0" baseline="0">
                <a:ln>
                  <a:noFill/>
                </a:ln>
                <a:solidFill>
                  <a:srgbClr val="00A971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3352800" marR="0" indent="-60960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800" b="1" i="0" u="none" strike="noStrike" cap="none" spc="0" baseline="0">
                <a:ln>
                  <a:noFill/>
                </a:ln>
                <a:solidFill>
                  <a:srgbClr val="00A971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3810000" marR="0" indent="-60960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800" b="1" i="0" u="none" strike="noStrike" cap="none" spc="0" baseline="0">
                <a:ln>
                  <a:noFill/>
                </a:ln>
                <a:solidFill>
                  <a:srgbClr val="00A971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4267200" marR="0" indent="-609600" algn="l" defTabSz="825500" rtl="0" latinLnBrk="0">
              <a:lnSpc>
                <a:spcPct val="90000"/>
              </a:lnSpc>
              <a:spcBef>
                <a:spcPts val="52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800" b="1" i="0" u="none" strike="noStrike" cap="none" spc="0" baseline="0">
                <a:ln>
                  <a:noFill/>
                </a:ln>
                <a:solidFill>
                  <a:srgbClr val="00A971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zh-CN" altLang="en-US" dirty="0">
                <a:ea typeface="Microsoft YaHei" panose="020B0503020204020204" pitchFamily="34" charset="-122"/>
              </a:rPr>
              <a:t>容器</a:t>
            </a:r>
          </a:p>
        </p:txBody>
      </p:sp>
    </p:spTree>
    <p:extLst>
      <p:ext uri="{BB962C8B-B14F-4D97-AF65-F5344CB8AC3E}">
        <p14:creationId xmlns:p14="http://schemas.microsoft.com/office/powerpoint/2010/main" val="358301456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53"/>
          <p:cNvSpPr txBox="1"/>
          <p:nvPr/>
        </p:nvSpPr>
        <p:spPr>
          <a:xfrm>
            <a:off x="2254615" y="4329102"/>
            <a:ext cx="13422534" cy="5057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5200"/>
              </a:spcBef>
              <a:defRPr sz="4800" baseline="0">
                <a:solidFill>
                  <a:srgbClr val="00A971"/>
                </a:solidFill>
              </a:defRPr>
            </a:lvl1pPr>
          </a:lstStyle>
          <a:p>
            <a:pPr marL="685800" indent="-685800">
              <a:lnSpc>
                <a:spcPct val="100000"/>
              </a:lnSpc>
              <a:buFont typeface="Wingdings" pitchFamily="2" charset="2"/>
              <a:buChar char="l"/>
            </a:pPr>
            <a:r>
              <a:rPr lang="zh-CN" altLang="en-US" dirty="0"/>
              <a:t>应用程序层</a:t>
            </a:r>
            <a:endParaRPr lang="en-US" altLang="zh-CN" dirty="0"/>
          </a:p>
          <a:p>
            <a:pPr marL="685800" indent="-685800">
              <a:lnSpc>
                <a:spcPct val="100000"/>
              </a:lnSpc>
              <a:buFont typeface="Wingdings" pitchFamily="2" charset="2"/>
              <a:buChar char="l"/>
            </a:pPr>
            <a:r>
              <a:rPr lang="zh-CN" altLang="en-US" dirty="0"/>
              <a:t>函数库层</a:t>
            </a:r>
            <a:endParaRPr lang="en-US" altLang="zh-CN" dirty="0"/>
          </a:p>
          <a:p>
            <a:pPr marL="685800" indent="-685800">
              <a:lnSpc>
                <a:spcPct val="100000"/>
              </a:lnSpc>
              <a:buFont typeface="Wingdings" pitchFamily="2" charset="2"/>
              <a:buChar char="l"/>
            </a:pPr>
            <a:r>
              <a:rPr lang="zh-CN" altLang="en-US" dirty="0"/>
              <a:t>操作系统层</a:t>
            </a:r>
            <a:endParaRPr lang="en-US" altLang="zh-CN" dirty="0"/>
          </a:p>
          <a:p>
            <a:pPr marL="685800" indent="-685800">
              <a:lnSpc>
                <a:spcPct val="100000"/>
              </a:lnSpc>
              <a:buFont typeface="Wingdings" pitchFamily="2" charset="2"/>
              <a:buChar char="l"/>
            </a:pPr>
            <a:r>
              <a:rPr lang="zh-CN" altLang="en-US" dirty="0"/>
              <a:t>硬件层</a:t>
            </a:r>
            <a:endParaRPr b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98" name="TextBox 12"/>
          <p:cNvSpPr txBox="1"/>
          <p:nvPr/>
        </p:nvSpPr>
        <p:spPr>
          <a:xfrm>
            <a:off x="2254615" y="2386231"/>
            <a:ext cx="8171466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zh-CN" altLang="e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计算机</a:t>
            </a: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层级结构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" name="Shape 53">
            <a:extLst>
              <a:ext uri="{FF2B5EF4-FFF2-40B4-BE49-F238E27FC236}">
                <a16:creationId xmlns:a16="http://schemas.microsoft.com/office/drawing/2014/main" id="{309AE193-105D-C24C-833C-59DC04D13306}"/>
              </a:ext>
            </a:extLst>
          </p:cNvPr>
          <p:cNvSpPr txBox="1"/>
          <p:nvPr/>
        </p:nvSpPr>
        <p:spPr>
          <a:xfrm>
            <a:off x="11355073" y="4145462"/>
            <a:ext cx="13422534" cy="5425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5200"/>
              </a:spcBef>
              <a:defRPr sz="4800" baseline="0">
                <a:solidFill>
                  <a:srgbClr val="00A971"/>
                </a:solidFill>
              </a:defRPr>
            </a:lvl1pPr>
          </a:lstStyle>
          <a:p>
            <a:r>
              <a:rPr lang="zh-CN" altLang="en-US" dirty="0"/>
              <a:t>虚拟机：存在于硬件层和操作系统层间的虚拟化技术 伪造一个硬件抽象接口</a:t>
            </a:r>
            <a:endParaRPr lang="en-US" altLang="zh-CN" dirty="0"/>
          </a:p>
          <a:p>
            <a:r>
              <a:rPr lang="zh-CN" altLang="en-US" dirty="0"/>
              <a:t>容器：存在于操作系统层和函数库层之间的虚拟化技术 伪造操作系统接口</a:t>
            </a:r>
            <a:endParaRPr lang="en-US" altLang="zh-CN" dirty="0"/>
          </a:p>
          <a:p>
            <a:r>
              <a:rPr lang="en" altLang="zh-CN" dirty="0"/>
              <a:t>JVM</a:t>
            </a:r>
            <a:r>
              <a:rPr lang="zh-CN" altLang="en" dirty="0"/>
              <a:t>：</a:t>
            </a:r>
            <a:r>
              <a:rPr lang="zh-CN" altLang="en-US" dirty="0"/>
              <a:t>存在于函数库层和应用程序之间的虚拟化技术 应用层与函数库层之间建立一个抽象层</a:t>
            </a:r>
            <a:endParaRPr lang="en-US" altLang="zh-CN"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69"/>
          <p:cNvSpPr txBox="1"/>
          <p:nvPr/>
        </p:nvSpPr>
        <p:spPr>
          <a:xfrm>
            <a:off x="2254615" y="4756047"/>
            <a:ext cx="17234139" cy="2392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lnSpc>
                <a:spcPct val="130000"/>
              </a:lnSpc>
              <a:spcBef>
                <a:spcPts val="500"/>
              </a:spcBef>
              <a:defRPr sz="2800" b="0" baseline="0">
                <a:solidFill>
                  <a:srgbClr val="888888"/>
                </a:solidFill>
              </a:defRPr>
            </a:pPr>
            <a:r>
              <a:rPr lang="zh-CN" altLang="en-US" sz="4000" b="0" baseline="0" dirty="0"/>
              <a:t>容器是一种轻量级、可移植、自包含的软件打包技术，使应用程序可以在几乎任何地方以相同的方式运行</a:t>
            </a:r>
            <a:br>
              <a:rPr lang="en-US" altLang="zh-CN" sz="4000" b="0" baseline="0" dirty="0"/>
            </a:br>
            <a:r>
              <a:rPr lang="zh-CN" altLang="en-US" sz="4000" b="0" baseline="0" dirty="0"/>
              <a:t>容器之间是共享同一套操作系统资源的，共享主操作系统的内核</a:t>
            </a:r>
            <a:endParaRPr sz="4000" b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98" name="TextBox 12"/>
          <p:cNvSpPr txBox="1"/>
          <p:nvPr/>
        </p:nvSpPr>
        <p:spPr>
          <a:xfrm>
            <a:off x="2254615" y="2386231"/>
            <a:ext cx="5494451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Container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77288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TextBox 41"/>
          <p:cNvSpPr txBox="1"/>
          <p:nvPr/>
        </p:nvSpPr>
        <p:spPr>
          <a:xfrm>
            <a:off x="9657043" y="1327020"/>
            <a:ext cx="4196000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0" tIns="45710" rIns="45710" bIns="45710">
            <a:spAutoFit/>
          </a:bodyPr>
          <a:lstStyle>
            <a:lvl1pPr>
              <a:defRPr sz="6400" baseline="125"/>
            </a:lvl1pPr>
          </a:lstStyle>
          <a:p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容器发展史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78" name="Rectangle 46"/>
          <p:cNvSpPr/>
          <p:nvPr/>
        </p:nvSpPr>
        <p:spPr>
          <a:xfrm>
            <a:off x="12953259" y="5326217"/>
            <a:ext cx="4004443" cy="252250"/>
          </a:xfrm>
          <a:prstGeom prst="rect">
            <a:avLst/>
          </a:prstGeom>
          <a:solidFill>
            <a:srgbClr val="F7B90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828433">
              <a:lnSpc>
                <a:spcPct val="70000"/>
              </a:lnSpc>
              <a:spcBef>
                <a:spcPts val="5200"/>
              </a:spcBef>
              <a:defRPr sz="3600" b="0" baseline="0">
                <a:solidFill>
                  <a:srgbClr val="FFFFFF"/>
                </a:solidFill>
              </a:defRPr>
            </a:pPr>
            <a:endParaRPr b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79" name="Rectangle 47"/>
          <p:cNvSpPr/>
          <p:nvPr/>
        </p:nvSpPr>
        <p:spPr>
          <a:xfrm>
            <a:off x="18320332" y="7123596"/>
            <a:ext cx="4004443" cy="252250"/>
          </a:xfrm>
          <a:prstGeom prst="rect">
            <a:avLst/>
          </a:prstGeom>
          <a:solidFill>
            <a:srgbClr val="FF563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828433">
              <a:lnSpc>
                <a:spcPct val="70000"/>
              </a:lnSpc>
              <a:spcBef>
                <a:spcPts val="5200"/>
              </a:spcBef>
              <a:defRPr sz="3600" b="0" baseline="0">
                <a:solidFill>
                  <a:srgbClr val="FFFFFF"/>
                </a:solidFill>
              </a:defRPr>
            </a:pPr>
            <a:endParaRPr b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0" name="TextBox 50"/>
          <p:cNvSpPr txBox="1"/>
          <p:nvPr/>
        </p:nvSpPr>
        <p:spPr>
          <a:xfrm>
            <a:off x="1672817" y="5730599"/>
            <a:ext cx="1297789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1979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1" name="TextBox 51"/>
          <p:cNvSpPr txBox="1"/>
          <p:nvPr/>
        </p:nvSpPr>
        <p:spPr>
          <a:xfrm>
            <a:off x="1609008" y="4501479"/>
            <a:ext cx="5444758" cy="193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r>
              <a:rPr lang="zh-CN" altLang="en-US" dirty="0"/>
              <a:t>贝尔实验室发明 </a:t>
            </a:r>
            <a:r>
              <a:rPr lang="en" altLang="zh-CN" dirty="0"/>
              <a:t>chroot</a:t>
            </a:r>
            <a:endParaRPr lang="en" altLang="zh-CN" b="0" dirty="0"/>
          </a:p>
          <a:p>
            <a:br>
              <a:rPr lang="en" altLang="zh-CN" dirty="0"/>
            </a:b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2" name="TextBox 53"/>
          <p:cNvSpPr txBox="1"/>
          <p:nvPr/>
        </p:nvSpPr>
        <p:spPr>
          <a:xfrm>
            <a:off x="7396575" y="7512478"/>
            <a:ext cx="1233669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r>
              <a:rPr lang="en-US" altLang="zh-CN" dirty="0"/>
              <a:t>2000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3" name="TextBox 54"/>
          <p:cNvSpPr txBox="1"/>
          <p:nvPr/>
        </p:nvSpPr>
        <p:spPr>
          <a:xfrm>
            <a:off x="7332767" y="6261055"/>
            <a:ext cx="3248644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r>
              <a:rPr lang="en" altLang="zh-CN" dirty="0"/>
              <a:t>FreeBSD Jail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4" name="TextBox 56"/>
          <p:cNvSpPr txBox="1"/>
          <p:nvPr/>
        </p:nvSpPr>
        <p:spPr>
          <a:xfrm>
            <a:off x="12927859" y="5730599"/>
            <a:ext cx="1233669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r>
              <a:rPr lang="en-US" altLang="zh-CN" dirty="0"/>
              <a:t>2006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5" name="TextBox 57"/>
          <p:cNvSpPr txBox="1"/>
          <p:nvPr/>
        </p:nvSpPr>
        <p:spPr>
          <a:xfrm>
            <a:off x="12864052" y="4479176"/>
            <a:ext cx="7987121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r>
              <a:rPr lang="en" altLang="zh-CN" dirty="0"/>
              <a:t>Google </a:t>
            </a:r>
            <a:r>
              <a:rPr lang="zh-CN" altLang="en-US" dirty="0"/>
              <a:t>推出 </a:t>
            </a:r>
            <a:r>
              <a:rPr lang="en" altLang="zh-CN" dirty="0"/>
              <a:t>Process Containers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6" name="TextBox 61"/>
          <p:cNvSpPr txBox="1"/>
          <p:nvPr/>
        </p:nvSpPr>
        <p:spPr>
          <a:xfrm>
            <a:off x="18294932" y="7512478"/>
            <a:ext cx="1297789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2008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7" name="TextBox 62"/>
          <p:cNvSpPr txBox="1"/>
          <p:nvPr/>
        </p:nvSpPr>
        <p:spPr>
          <a:xfrm>
            <a:off x="18231124" y="6261055"/>
            <a:ext cx="1028485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LXC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8" name="TextBox 67"/>
          <p:cNvSpPr txBox="1"/>
          <p:nvPr/>
        </p:nvSpPr>
        <p:spPr>
          <a:xfrm>
            <a:off x="12953259" y="6583970"/>
            <a:ext cx="4329018" cy="3630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4000"/>
              </a:lnSpc>
              <a:defRPr sz="2400" b="0" baseline="333">
                <a:solidFill>
                  <a:srgbClr val="535353"/>
                </a:solidFill>
              </a:defRPr>
            </a:lvl1pPr>
          </a:lstStyle>
          <a:p>
            <a:r>
              <a:rPr lang="en" altLang="zh-CN" dirty="0"/>
              <a:t>Process Container </a:t>
            </a:r>
            <a:r>
              <a:rPr lang="zh-CN" altLang="en-US" dirty="0"/>
              <a:t>是 </a:t>
            </a:r>
            <a:r>
              <a:rPr lang="en" altLang="zh-CN" dirty="0"/>
              <a:t>Google </a:t>
            </a:r>
            <a:r>
              <a:rPr lang="zh-CN" altLang="en-US" dirty="0"/>
              <a:t>工程师眼中“容器”技术的雏形，用来对一组进程进行限制、记账、隔离资源（</a:t>
            </a:r>
            <a:r>
              <a:rPr lang="en" altLang="zh-CN" dirty="0"/>
              <a:t>CPU</a:t>
            </a:r>
            <a:r>
              <a:rPr lang="zh-CN" altLang="en" dirty="0"/>
              <a:t>、</a:t>
            </a:r>
            <a:r>
              <a:rPr lang="zh-CN" altLang="en-US" dirty="0"/>
              <a:t>内存、磁盘 </a:t>
            </a:r>
            <a:r>
              <a:rPr lang="en" altLang="zh-CN" dirty="0"/>
              <a:t>I/O</a:t>
            </a:r>
            <a:r>
              <a:rPr lang="zh-CN" altLang="en" dirty="0"/>
              <a:t>、</a:t>
            </a:r>
            <a:r>
              <a:rPr lang="zh-CN" altLang="en-US" dirty="0"/>
              <a:t>网络等）。第二年就进入了 </a:t>
            </a:r>
            <a:r>
              <a:rPr lang="en" altLang="zh-CN" dirty="0"/>
              <a:t>Linux </a:t>
            </a:r>
            <a:r>
              <a:rPr lang="zh-CN" altLang="en-US" dirty="0"/>
              <a:t>内核主干，并正式更名为 </a:t>
            </a:r>
            <a:r>
              <a:rPr lang="en" altLang="zh-CN" dirty="0" err="1"/>
              <a:t>Cgroups</a:t>
            </a:r>
            <a:endParaRPr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89" name="TextBox 71"/>
          <p:cNvSpPr txBox="1"/>
          <p:nvPr/>
        </p:nvSpPr>
        <p:spPr>
          <a:xfrm>
            <a:off x="18365886" y="8359905"/>
            <a:ext cx="4329018" cy="4137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4000"/>
              </a:lnSpc>
              <a:defRPr sz="2400" b="0" baseline="333">
                <a:solidFill>
                  <a:srgbClr val="535353"/>
                </a:solidFill>
              </a:defRPr>
            </a:lvl1pPr>
          </a:lstStyle>
          <a:p>
            <a:r>
              <a:rPr lang="zh-CN" altLang="en-US" dirty="0"/>
              <a:t>通过将 </a:t>
            </a:r>
            <a:r>
              <a:rPr lang="en" altLang="zh-CN" dirty="0" err="1"/>
              <a:t>Cgroups</a:t>
            </a:r>
            <a:r>
              <a:rPr lang="en" altLang="zh-CN" dirty="0"/>
              <a:t> </a:t>
            </a:r>
            <a:r>
              <a:rPr lang="zh-CN" altLang="en-US" dirty="0"/>
              <a:t>的资源管理能力和 </a:t>
            </a:r>
            <a:r>
              <a:rPr lang="en" altLang="zh-CN" dirty="0"/>
              <a:t>Linux Namespace</a:t>
            </a:r>
            <a:r>
              <a:rPr lang="zh-CN" altLang="en" dirty="0"/>
              <a:t>（</a:t>
            </a:r>
            <a:r>
              <a:rPr lang="zh-CN" altLang="en-US" dirty="0"/>
              <a:t>命名空间）的视图隔离能力组合在一起，一项完整的容器技术 </a:t>
            </a:r>
            <a:r>
              <a:rPr lang="en" altLang="zh-CN" dirty="0"/>
              <a:t>LXC</a:t>
            </a:r>
            <a:r>
              <a:rPr lang="zh-CN" altLang="en" dirty="0"/>
              <a:t>（</a:t>
            </a:r>
            <a:r>
              <a:rPr lang="en" altLang="zh-CN" dirty="0"/>
              <a:t>Linux Container</a:t>
            </a:r>
            <a:r>
              <a:rPr lang="zh-CN" altLang="en" dirty="0"/>
              <a:t>）</a:t>
            </a:r>
            <a:r>
              <a:rPr lang="zh-CN" altLang="en-US" dirty="0"/>
              <a:t>出现在了 </a:t>
            </a:r>
            <a:r>
              <a:rPr lang="en" altLang="zh-CN" dirty="0"/>
              <a:t>Linux </a:t>
            </a:r>
            <a:r>
              <a:rPr lang="zh-CN" altLang="en-US" dirty="0"/>
              <a:t>内核中，这就是如今被广泛应用的容器技术的实现基础</a:t>
            </a:r>
            <a:endParaRPr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91" name="TextBox 74"/>
          <p:cNvSpPr txBox="1"/>
          <p:nvPr/>
        </p:nvSpPr>
        <p:spPr>
          <a:xfrm>
            <a:off x="7426025" y="8359905"/>
            <a:ext cx="4329018" cy="2598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4000"/>
              </a:lnSpc>
              <a:defRPr sz="2400" b="0" baseline="333">
                <a:solidFill>
                  <a:srgbClr val="535353"/>
                </a:solidFill>
              </a:defRPr>
            </a:lvl1pPr>
          </a:lstStyle>
          <a:p>
            <a:r>
              <a:rPr lang="zh-CN" altLang="en-US" dirty="0"/>
              <a:t>程序除了有自己的文件系统以外，还有独立的进程和网络空间，</a:t>
            </a:r>
            <a:r>
              <a:rPr lang="en" altLang="zh-CN" dirty="0"/>
              <a:t>Jail </a:t>
            </a:r>
            <a:r>
              <a:rPr lang="zh-CN" altLang="en-US" dirty="0"/>
              <a:t>中的进程既不能访问也不能看到 </a:t>
            </a:r>
            <a:r>
              <a:rPr lang="en" altLang="zh-CN" dirty="0"/>
              <a:t>Jail </a:t>
            </a:r>
            <a:r>
              <a:rPr lang="zh-CN" altLang="en-US" dirty="0"/>
              <a:t>之外的文件、进程和网络资源</a:t>
            </a:r>
            <a:endParaRPr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0" name="TextBox 74">
            <a:extLst>
              <a:ext uri="{FF2B5EF4-FFF2-40B4-BE49-F238E27FC236}">
                <a16:creationId xmlns:a16="http://schemas.microsoft.com/office/drawing/2014/main" id="{4576A62B-3A83-2D4F-9A27-9832888465AF}"/>
              </a:ext>
            </a:extLst>
          </p:cNvPr>
          <p:cNvSpPr txBox="1"/>
          <p:nvPr/>
        </p:nvSpPr>
        <p:spPr>
          <a:xfrm>
            <a:off x="1672817" y="8115538"/>
            <a:ext cx="4329018" cy="6187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4000"/>
              </a:lnSpc>
              <a:defRPr sz="2400" b="0" baseline="333">
                <a:solidFill>
                  <a:srgbClr val="535353"/>
                </a:solidFill>
              </a:defRPr>
            </a:lvl1pPr>
          </a:lstStyle>
          <a:p>
            <a:r>
              <a:rPr lang="en" altLang="zh-CN" dirty="0">
                <a:latin typeface="Microsoft YaHei" panose="020B0503020204020204" pitchFamily="34" charset="-122"/>
                <a:cs typeface="Open Sans" panose="020B0606030504020204" pitchFamily="34" charset="0"/>
              </a:rPr>
              <a:t>Change Root</a:t>
            </a:r>
            <a:r>
              <a:rPr lang="zh-CN" altLang="en-US" dirty="0">
                <a:latin typeface="Microsoft YaHei" panose="020B0503020204020204" pitchFamily="34" charset="-122"/>
                <a:cs typeface="Open Sans" panose="020B0606030504020204" pitchFamily="34" charset="0"/>
              </a:rPr>
              <a:t>可以重定向进程及其子进程的 </a:t>
            </a:r>
            <a:r>
              <a:rPr lang="en" altLang="zh-CN" dirty="0">
                <a:latin typeface="Microsoft YaHei" panose="020B0503020204020204" pitchFamily="34" charset="-122"/>
                <a:cs typeface="Open Sans" panose="020B0606030504020204" pitchFamily="34" charset="0"/>
              </a:rPr>
              <a:t>root </a:t>
            </a:r>
            <a:r>
              <a:rPr lang="zh-CN" altLang="en-US" dirty="0">
                <a:latin typeface="Microsoft YaHei" panose="020B0503020204020204" pitchFamily="34" charset="-122"/>
                <a:cs typeface="Open Sans" panose="020B0606030504020204" pitchFamily="34" charset="0"/>
              </a:rPr>
              <a:t>目录到文件系统上的新位置，分离每个进程的文件访问权限，使得该进程无法接触到外面的文件，因此这个被隔离出来的新环境也得到了一个非常形象的命名，叫做 </a:t>
            </a:r>
            <a:r>
              <a:rPr lang="en" altLang="zh-CN" dirty="0">
                <a:latin typeface="Microsoft YaHei" panose="020B0503020204020204" pitchFamily="34" charset="-122"/>
                <a:cs typeface="Open Sans" panose="020B0606030504020204" pitchFamily="34" charset="0"/>
              </a:rPr>
              <a:t>Chroot Jail </a:t>
            </a:r>
            <a:r>
              <a:rPr lang="zh-CN" altLang="en" dirty="0">
                <a:latin typeface="Microsoft YaHei" panose="020B0503020204020204" pitchFamily="34" charset="-122"/>
                <a:cs typeface="Open Sans" panose="020B0606030504020204" pitchFamily="34" charset="0"/>
              </a:rPr>
              <a:t>（</a:t>
            </a:r>
            <a:r>
              <a:rPr lang="zh-CN" altLang="en-US" dirty="0">
                <a:latin typeface="Microsoft YaHei" panose="020B0503020204020204" pitchFamily="34" charset="-122"/>
                <a:cs typeface="Open Sans" panose="020B0606030504020204" pitchFamily="34" charset="0"/>
              </a:rPr>
              <a:t>监狱）。</a:t>
            </a:r>
            <a:br>
              <a:rPr lang="en-US" altLang="zh-CN" dirty="0">
                <a:latin typeface="Microsoft YaHei" panose="020B0503020204020204" pitchFamily="34" charset="-122"/>
                <a:cs typeface="Open Sans" panose="020B0606030504020204" pitchFamily="34" charset="0"/>
              </a:rPr>
            </a:br>
            <a:r>
              <a:rPr lang="zh-CN" altLang="en-US" dirty="0">
                <a:latin typeface="Microsoft YaHei" panose="020B0503020204020204" pitchFamily="34" charset="-122"/>
                <a:cs typeface="Open Sans" panose="020B0606030504020204" pitchFamily="34" charset="0"/>
              </a:rPr>
              <a:t>此时 </a:t>
            </a:r>
            <a:r>
              <a:rPr lang="en" altLang="zh-CN" dirty="0">
                <a:latin typeface="Microsoft YaHei" panose="020B0503020204020204" pitchFamily="34" charset="-122"/>
                <a:cs typeface="Open Sans" panose="020B0606030504020204" pitchFamily="34" charset="0"/>
              </a:rPr>
              <a:t>chroot </a:t>
            </a:r>
            <a:r>
              <a:rPr lang="zh-CN" altLang="en-US" dirty="0">
                <a:latin typeface="Microsoft YaHei" panose="020B0503020204020204" pitchFamily="34" charset="-122"/>
                <a:cs typeface="Open Sans" panose="020B0606030504020204" pitchFamily="34" charset="0"/>
              </a:rPr>
              <a:t>的隔离功能仅限于文件系统，进程和网络空间并没有得到相应的处理。</a:t>
            </a:r>
            <a:endParaRPr lang="en-US" altLang="zh-CN" dirty="0">
              <a:latin typeface="Microsoft YaHei" panose="020B0503020204020204" pitchFamily="34" charset="-122"/>
              <a:cs typeface="Open Sans" panose="020B0606030504020204" pitchFamily="34" charset="0"/>
            </a:endParaRPr>
          </a:p>
          <a:p>
            <a:endParaRPr kumimoji="1" lang="zh-CN" altLang="en-US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53"/>
          <p:cNvSpPr txBox="1"/>
          <p:nvPr/>
        </p:nvSpPr>
        <p:spPr>
          <a:xfrm>
            <a:off x="2254615" y="3863559"/>
            <a:ext cx="13422534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5200"/>
              </a:spcBef>
              <a:defRPr sz="4800" baseline="0">
                <a:solidFill>
                  <a:srgbClr val="00A971"/>
                </a:solidFill>
              </a:defRPr>
            </a:lvl1pPr>
          </a:lstStyle>
          <a:p>
            <a:r>
              <a:rPr lang="en" altLang="zh-CN" dirty="0"/>
              <a:t>Build once Run anywhere</a:t>
            </a:r>
            <a:endParaRPr b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94" name="Shape 69"/>
          <p:cNvSpPr txBox="1"/>
          <p:nvPr/>
        </p:nvSpPr>
        <p:spPr>
          <a:xfrm>
            <a:off x="2254615" y="4756047"/>
            <a:ext cx="17234139" cy="1200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lnSpc>
                <a:spcPct val="130000"/>
              </a:lnSpc>
              <a:spcBef>
                <a:spcPts val="500"/>
              </a:spcBef>
              <a:defRPr sz="2800" b="0" baseline="0">
                <a:solidFill>
                  <a:srgbClr val="888888"/>
                </a:solidFill>
              </a:defRPr>
            </a:pPr>
            <a:r>
              <a:rPr lang="en" altLang="zh-CN" sz="2800" baseline="0" dirty="0"/>
              <a:t>Docker</a:t>
            </a:r>
            <a:r>
              <a:rPr lang="zh-CN" altLang="en-US" sz="2800" baseline="0" dirty="0"/>
              <a:t>本身并不是容器</a:t>
            </a:r>
            <a:r>
              <a:rPr lang="zh-CN" altLang="en-US" sz="2800" b="0" baseline="0" dirty="0"/>
              <a:t>，它是创建容器的工具，是应用容器引擎</a:t>
            </a:r>
            <a:endParaRPr lang="en-US" altLang="zh-CN" sz="2800" b="0" baseline="0" dirty="0"/>
          </a:p>
          <a:p>
            <a:pPr>
              <a:lnSpc>
                <a:spcPct val="130000"/>
              </a:lnSpc>
              <a:spcBef>
                <a:spcPts val="500"/>
              </a:spcBef>
              <a:defRPr sz="2800" b="0" baseline="0">
                <a:solidFill>
                  <a:srgbClr val="888888"/>
                </a:solidFill>
              </a:defRPr>
            </a:pPr>
            <a:r>
              <a:rPr lang="en-US" altLang="zh-CN" sz="2800" b="0" baseline="0" dirty="0"/>
              <a:t>Since 2013 </a:t>
            </a:r>
            <a:r>
              <a:rPr lang="zh-CN" altLang="en-US" sz="2800" b="0" baseline="0" dirty="0"/>
              <a:t>属于 </a:t>
            </a:r>
            <a:r>
              <a:rPr lang="en" altLang="zh-CN" sz="2800" b="0" baseline="0" dirty="0"/>
              <a:t>LXC </a:t>
            </a:r>
            <a:r>
              <a:rPr lang="zh-CN" altLang="en-US" sz="2800" b="0" baseline="0" dirty="0"/>
              <a:t>的一种封装，提供简单易用的容器使用接口</a:t>
            </a:r>
            <a:r>
              <a:rPr lang="en-US" altLang="zh-CN" sz="2800" b="0" baseline="0" dirty="0"/>
              <a:t> </a:t>
            </a:r>
            <a:r>
              <a:rPr lang="zh-CN" altLang="en-US" sz="2800" b="0" baseline="0" dirty="0"/>
              <a:t>简化了创建容器的操作</a:t>
            </a:r>
            <a:endParaRPr lang="en-US" altLang="zh-CN" sz="2800" b="0" baseline="0" dirty="0"/>
          </a:p>
        </p:txBody>
      </p:sp>
      <p:sp>
        <p:nvSpPr>
          <p:cNvPr id="298" name="TextBox 12"/>
          <p:cNvSpPr txBox="1"/>
          <p:nvPr/>
        </p:nvSpPr>
        <p:spPr>
          <a:xfrm>
            <a:off x="2254615" y="2386231"/>
            <a:ext cx="4008468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Docker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6C492BB2-91C0-4041-8BC9-50803FFEE2A9}"/>
              </a:ext>
            </a:extLst>
          </p:cNvPr>
          <p:cNvSpPr txBox="1"/>
          <p:nvPr/>
        </p:nvSpPr>
        <p:spPr>
          <a:xfrm>
            <a:off x="2254615" y="7276353"/>
            <a:ext cx="5390256" cy="4590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/>
              <a:t>镜像（</a:t>
            </a:r>
            <a:r>
              <a:rPr lang="en" altLang="zh-CN" dirty="0"/>
              <a:t>Image</a:t>
            </a:r>
            <a:r>
              <a:rPr lang="zh-CN" altLang="en" dirty="0"/>
              <a:t>）</a:t>
            </a:r>
            <a:endParaRPr lang="en" altLang="zh-CN" dirty="0"/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/>
              <a:t>容器（</a:t>
            </a:r>
            <a:r>
              <a:rPr lang="en" altLang="zh-CN" dirty="0"/>
              <a:t>Container</a:t>
            </a:r>
            <a:r>
              <a:rPr lang="zh-CN" altLang="en" dirty="0"/>
              <a:t>）</a:t>
            </a:r>
            <a:endParaRPr lang="en" altLang="zh-CN" dirty="0"/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/>
              <a:t>仓库（</a:t>
            </a:r>
            <a:r>
              <a:rPr lang="en" altLang="zh-CN" dirty="0"/>
              <a:t>Repository</a:t>
            </a:r>
            <a:r>
              <a:rPr lang="zh-CN" altLang="en" dirty="0"/>
              <a:t>）</a:t>
            </a:r>
            <a:br>
              <a:rPr lang="en" altLang="zh-CN" dirty="0"/>
            </a:br>
            <a:endParaRPr lang="en" altLang="zh-CN" dirty="0"/>
          </a:p>
          <a:p>
            <a:pPr marL="571500" indent="-571500">
              <a:lnSpc>
                <a:spcPct val="150000"/>
              </a:lnSpc>
              <a:buFont typeface="Wingdings" pitchFamily="2" charset="2"/>
              <a:buChar char="l"/>
            </a:pPr>
            <a:endParaRPr lang="zh-CN" altLang="en-US" baseline="88" dirty="0">
              <a:solidFill>
                <a:srgbClr val="00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DF6C00C-93A5-FA4C-9B86-AEDBA04AF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6688" y="1543052"/>
            <a:ext cx="5997494" cy="378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76434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样式示意"/>
          <p:cNvSpPr txBox="1"/>
          <p:nvPr/>
        </p:nvSpPr>
        <p:spPr>
          <a:xfrm>
            <a:off x="10514330" y="5814821"/>
            <a:ext cx="92396" cy="1077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6400" baseline="125"/>
            </a:lvl1pPr>
          </a:lstStyle>
          <a:p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" name="TextBox 41">
            <a:extLst>
              <a:ext uri="{FF2B5EF4-FFF2-40B4-BE49-F238E27FC236}">
                <a16:creationId xmlns:a16="http://schemas.microsoft.com/office/drawing/2014/main" id="{CF422C88-87E2-E84A-B3C6-27B8CD1D27B8}"/>
              </a:ext>
            </a:extLst>
          </p:cNvPr>
          <p:cNvSpPr txBox="1"/>
          <p:nvPr/>
        </p:nvSpPr>
        <p:spPr>
          <a:xfrm>
            <a:off x="889046" y="1732675"/>
            <a:ext cx="7478950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0" tIns="45710" rIns="45710" bIns="45710">
            <a:spAutoFit/>
          </a:bodyPr>
          <a:lstStyle>
            <a:lvl1pPr>
              <a:defRPr sz="6400" baseline="125"/>
            </a:lvl1pPr>
          </a:lstStyle>
          <a:p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传统应用的部署方式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4" name="TextBox 50">
            <a:extLst>
              <a:ext uri="{FF2B5EF4-FFF2-40B4-BE49-F238E27FC236}">
                <a16:creationId xmlns:a16="http://schemas.microsoft.com/office/drawing/2014/main" id="{154949A5-5C5F-C445-BD3F-3064E38A4B7F}"/>
              </a:ext>
            </a:extLst>
          </p:cNvPr>
          <p:cNvSpPr txBox="1"/>
          <p:nvPr/>
        </p:nvSpPr>
        <p:spPr>
          <a:xfrm>
            <a:off x="889046" y="3614218"/>
            <a:ext cx="12522016" cy="440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采用</a:t>
            </a:r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supervisor/</a:t>
            </a:r>
            <a:r>
              <a:rPr lang="en-US" altLang="zh-CN" b="0" baseline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nohup</a:t>
            </a: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等工具管理应用生命周期</a:t>
            </a:r>
            <a:endParaRPr lang="en-US" altLang="zh-CN"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单体部署 臃肿 某处代码块挂了可能导致整体的</a:t>
            </a:r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crash</a:t>
            </a: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手动拓展副本数</a:t>
            </a:r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/</a:t>
            </a: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手动回滚</a:t>
            </a:r>
            <a:endParaRPr lang="en-US" altLang="zh-CN"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配置复杂 容易出错</a:t>
            </a:r>
            <a:endParaRPr lang="en-US" altLang="zh-CN"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不同的业务之间互相影响 </a:t>
            </a:r>
            <a:endParaRPr lang="en-US" altLang="zh-CN"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资源利用率低</a:t>
            </a:r>
            <a:endParaRPr lang="en-US" altLang="zh-CN"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大量脚本进行安装升级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5" name="TextBox 50">
            <a:extLst>
              <a:ext uri="{FF2B5EF4-FFF2-40B4-BE49-F238E27FC236}">
                <a16:creationId xmlns:a16="http://schemas.microsoft.com/office/drawing/2014/main" id="{B4A48AC5-BF57-E943-B731-BBBBB945D65B}"/>
              </a:ext>
            </a:extLst>
          </p:cNvPr>
          <p:cNvSpPr txBox="1"/>
          <p:nvPr/>
        </p:nvSpPr>
        <p:spPr>
          <a:xfrm>
            <a:off x="13411062" y="3614218"/>
            <a:ext cx="11358236" cy="440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aseline="200">
                <a:solidFill>
                  <a:srgbClr val="535353"/>
                </a:solidFill>
              </a:defRPr>
            </a:lvl1pPr>
          </a:lstStyle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隔离性</a:t>
            </a:r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(</a:t>
            </a: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可以单独配置容器使用的</a:t>
            </a:r>
            <a:r>
              <a:rPr lang="en-US" altLang="zh-CN" b="0" baseline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cpu</a:t>
            </a:r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/memory)</a:t>
            </a: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可移植性 </a:t>
            </a:r>
            <a:r>
              <a:rPr lang="en" altLang="zh-CN" dirty="0"/>
              <a:t>Build once Run anywhere</a:t>
            </a:r>
            <a:endParaRPr lang="en-US" altLang="zh-CN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轻量和高效 启动时间秒级别</a:t>
            </a:r>
            <a:endParaRPr lang="en-US" altLang="zh-CN" b="0" baseline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天生适合于微服务</a:t>
            </a:r>
            <a:endParaRPr lang="en-US" altLang="zh-CN"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可水平拓展容器副本数</a:t>
            </a:r>
            <a:endParaRPr lang="en-US" altLang="zh-CN"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  <a:p>
            <a:pPr marL="571500" indent="-571500">
              <a:buFont typeface="Wingdings" pitchFamily="2" charset="2"/>
              <a:buChar char="l"/>
            </a:pP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通过不同镜像</a:t>
            </a:r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tag</a:t>
            </a: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可随时切版本</a:t>
            </a:r>
            <a:endParaRPr lang="en-US" altLang="zh-CN"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  <a:p>
            <a:pPr marL="571500" indent="-571500">
              <a:buFont typeface="Wingdings" pitchFamily="2" charset="2"/>
              <a:buChar char="l"/>
            </a:pP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" name="TextBox 41">
            <a:extLst>
              <a:ext uri="{FF2B5EF4-FFF2-40B4-BE49-F238E27FC236}">
                <a16:creationId xmlns:a16="http://schemas.microsoft.com/office/drawing/2014/main" id="{E347FC11-4736-5944-9F6C-A901C12379EF}"/>
              </a:ext>
            </a:extLst>
          </p:cNvPr>
          <p:cNvSpPr txBox="1"/>
          <p:nvPr/>
        </p:nvSpPr>
        <p:spPr>
          <a:xfrm>
            <a:off x="13356633" y="1732675"/>
            <a:ext cx="8868754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0" tIns="45710" rIns="45710" bIns="45710">
            <a:spAutoFit/>
          </a:bodyPr>
          <a:lstStyle>
            <a:lvl1pPr>
              <a:defRPr sz="6400" baseline="125"/>
            </a:lvl1pPr>
          </a:lstStyle>
          <a:p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通过</a:t>
            </a:r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Docker</a:t>
            </a:r>
            <a:r>
              <a:rPr lang="zh-CN" altLang="en-US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容器化部署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样式示意"/>
          <p:cNvSpPr txBox="1"/>
          <p:nvPr/>
        </p:nvSpPr>
        <p:spPr>
          <a:xfrm>
            <a:off x="10514330" y="5814821"/>
            <a:ext cx="92396" cy="1077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400" baseline="125"/>
            </a:lvl1pPr>
          </a:lstStyle>
          <a:p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" name="TextBox 41">
            <a:extLst>
              <a:ext uri="{FF2B5EF4-FFF2-40B4-BE49-F238E27FC236}">
                <a16:creationId xmlns:a16="http://schemas.microsoft.com/office/drawing/2014/main" id="{CF422C88-87E2-E84A-B3C6-27B8CD1D27B8}"/>
              </a:ext>
            </a:extLst>
          </p:cNvPr>
          <p:cNvSpPr txBox="1"/>
          <p:nvPr/>
        </p:nvSpPr>
        <p:spPr>
          <a:xfrm>
            <a:off x="10158120" y="1721385"/>
            <a:ext cx="2475979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0" tIns="45710" rIns="45710" bIns="45710">
            <a:spAutoFit/>
          </a:bodyPr>
          <a:lstStyle>
            <a:lvl1pPr>
              <a:defRPr sz="6400" baseline="125"/>
            </a:lvl1pPr>
          </a:lstStyle>
          <a:p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Demo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FD3BCB5-E12B-E246-A44A-CFC102468410}"/>
              </a:ext>
            </a:extLst>
          </p:cNvPr>
          <p:cNvSpPr txBox="1"/>
          <p:nvPr/>
        </p:nvSpPr>
        <p:spPr>
          <a:xfrm>
            <a:off x="4450080" y="5814821"/>
            <a:ext cx="12131040" cy="4247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" altLang="zh-CN" dirty="0"/>
              <a:t>https://</a:t>
            </a:r>
            <a:r>
              <a:rPr lang="en" altLang="zh-CN" dirty="0" err="1"/>
              <a:t>github.com</a:t>
            </a:r>
            <a:r>
              <a:rPr lang="en" altLang="zh-CN" dirty="0"/>
              <a:t>/</a:t>
            </a:r>
            <a:r>
              <a:rPr lang="en" altLang="zh-CN" dirty="0" err="1"/>
              <a:t>yuswift</a:t>
            </a:r>
            <a:r>
              <a:rPr lang="en" altLang="zh-CN" dirty="0"/>
              <a:t>/docker-with-python</a:t>
            </a:r>
            <a:endParaRPr kumimoji="0" lang="zh-CN" altLang="en-US" sz="9000" b="1" i="0" u="none" strike="noStrike" cap="none" spc="0" normalizeH="0" baseline="88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95124093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样式示意"/>
          <p:cNvSpPr txBox="1"/>
          <p:nvPr/>
        </p:nvSpPr>
        <p:spPr>
          <a:xfrm>
            <a:off x="10514330" y="5814821"/>
            <a:ext cx="92396" cy="1077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6400" baseline="125"/>
            </a:lvl1pPr>
          </a:lstStyle>
          <a:p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" name="TextBox 41">
            <a:extLst>
              <a:ext uri="{FF2B5EF4-FFF2-40B4-BE49-F238E27FC236}">
                <a16:creationId xmlns:a16="http://schemas.microsoft.com/office/drawing/2014/main" id="{CF422C88-87E2-E84A-B3C6-27B8CD1D27B8}"/>
              </a:ext>
            </a:extLst>
          </p:cNvPr>
          <p:cNvSpPr txBox="1"/>
          <p:nvPr/>
        </p:nvSpPr>
        <p:spPr>
          <a:xfrm>
            <a:off x="10158120" y="1721385"/>
            <a:ext cx="2052786" cy="10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0" tIns="45710" rIns="45710" bIns="45710">
            <a:spAutoFit/>
          </a:bodyPr>
          <a:lstStyle>
            <a:lvl1pPr>
              <a:defRPr sz="6400" baseline="125"/>
            </a:lvl1pPr>
          </a:lstStyle>
          <a:p>
            <a:r>
              <a:rPr lang="en-US" altLang="zh-CN" b="0" baseline="0" dirty="0">
                <a:latin typeface="Microsoft YaHei" panose="020B0503020204020204" pitchFamily="34" charset="-122"/>
                <a:ea typeface="Microsoft YaHei" panose="020B0503020204020204" pitchFamily="34" charset="-122"/>
                <a:cs typeface="Open Sans" panose="020B0606030504020204" pitchFamily="34" charset="0"/>
              </a:rPr>
              <a:t>Q&amp;A</a:t>
            </a:r>
            <a:endParaRPr b="0" baseline="0" dirty="0">
              <a:latin typeface="Microsoft YaHei" panose="020B0503020204020204" pitchFamily="34" charset="-122"/>
              <a:ea typeface="Microsoft YaHei" panose="020B0503020204020204" pitchFamily="34" charset="-122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43499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C8B4AA"/>
      </a:accent3>
      <a:accent4>
        <a:srgbClr val="6D757D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97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20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1" i="0" u="none" strike="noStrike" cap="none" spc="0" normalizeH="0" baseline="88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C8B4AA"/>
      </a:accent3>
      <a:accent4>
        <a:srgbClr val="6D757D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97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20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1" i="0" u="none" strike="noStrike" cap="none" spc="0" normalizeH="0" baseline="88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717</Words>
  <Application>Microsoft Macintosh PowerPoint</Application>
  <PresentationFormat>自定义</PresentationFormat>
  <Paragraphs>64</Paragraphs>
  <Slides>9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Microsoft YaHei</vt:lpstr>
      <vt:lpstr>Microsoft YaHei Light</vt:lpstr>
      <vt:lpstr>Helvetica Neue</vt:lpstr>
      <vt:lpstr>Wingdings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swift lee</cp:lastModifiedBy>
  <cp:revision>25</cp:revision>
  <dcterms:modified xsi:type="dcterms:W3CDTF">2021-05-19T07:54:18Z</dcterms:modified>
</cp:coreProperties>
</file>